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57" r:id="rId2"/>
    <p:sldId id="587" r:id="rId3"/>
    <p:sldId id="565" r:id="rId4"/>
    <p:sldId id="589" r:id="rId5"/>
    <p:sldId id="592" r:id="rId6"/>
    <p:sldId id="593" r:id="rId7"/>
    <p:sldId id="590" r:id="rId8"/>
    <p:sldId id="594" r:id="rId9"/>
    <p:sldId id="595" r:id="rId10"/>
    <p:sldId id="596" r:id="rId11"/>
    <p:sldId id="597" r:id="rId12"/>
    <p:sldId id="598" r:id="rId13"/>
    <p:sldId id="605" r:id="rId14"/>
    <p:sldId id="599" r:id="rId15"/>
    <p:sldId id="600" r:id="rId16"/>
    <p:sldId id="601" r:id="rId17"/>
    <p:sldId id="602" r:id="rId18"/>
    <p:sldId id="603" r:id="rId19"/>
    <p:sldId id="604" r:id="rId20"/>
    <p:sldId id="607" r:id="rId21"/>
    <p:sldId id="606" r:id="rId22"/>
    <p:sldId id="609" r:id="rId23"/>
    <p:sldId id="610" r:id="rId24"/>
    <p:sldId id="611" r:id="rId25"/>
    <p:sldId id="612" r:id="rId26"/>
    <p:sldId id="614" r:id="rId27"/>
    <p:sldId id="613" r:id="rId28"/>
    <p:sldId id="615" r:id="rId29"/>
    <p:sldId id="616" r:id="rId30"/>
    <p:sldId id="617" r:id="rId31"/>
    <p:sldId id="618" r:id="rId32"/>
    <p:sldId id="619" r:id="rId33"/>
    <p:sldId id="620" r:id="rId34"/>
    <p:sldId id="621" r:id="rId35"/>
    <p:sldId id="622" r:id="rId36"/>
    <p:sldId id="623" r:id="rId37"/>
    <p:sldId id="624" r:id="rId38"/>
    <p:sldId id="625" r:id="rId39"/>
    <p:sldId id="626" r:id="rId40"/>
    <p:sldId id="627" r:id="rId41"/>
    <p:sldId id="628" r:id="rId42"/>
    <p:sldId id="629" r:id="rId43"/>
    <p:sldId id="630" r:id="rId44"/>
    <p:sldId id="631" r:id="rId45"/>
    <p:sldId id="279" r:id="rId46"/>
  </p:sldIdLst>
  <p:sldSz cx="12192000" cy="6858000"/>
  <p:notesSz cx="6858000" cy="9144000"/>
  <p:custDataLst>
    <p:tags r:id="rId4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74A7"/>
    <a:srgbClr val="1F4E7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65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32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8D769-5921-4291-8846-38B98FCD689F}" type="datetimeFigureOut">
              <a:rPr lang="zh-CN" altLang="en-US" smtClean="0"/>
              <a:t>2019/3/12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299C9-4A73-4E69-B642-C0434E7730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01BD9-4243-4367-977C-650CCA5948FB}" type="datetimeFigureOut">
              <a:rPr lang="zh-CN" altLang="en-US" smtClean="0"/>
              <a:pPr/>
              <a:t>2019/3/12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CFBAA-4F33-4BF6-B348-50D59E4A3B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432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24124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86721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86721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86721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86721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86721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86721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86721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867218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867218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86721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902957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867218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867218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867218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867218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867218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867218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867218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867218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867218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86721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867218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867218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867218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867218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867218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867218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867218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867218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867218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867218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81696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86721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86721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86721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86721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86721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86721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C721-00F0-49A5-8986-DFDB39C600B4}" type="datetimeFigureOut">
              <a:rPr lang="zh-CN" altLang="en-US" smtClean="0"/>
              <a:pPr/>
              <a:t>2019/3/12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5C5-05D3-4171-9F3F-3701313637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C721-00F0-49A5-8986-DFDB39C600B4}" type="datetimeFigureOut">
              <a:rPr lang="zh-CN" altLang="en-US" smtClean="0"/>
              <a:pPr/>
              <a:t>2019/3/12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5C5-05D3-4171-9F3F-3701313637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C721-00F0-49A5-8986-DFDB39C600B4}" type="datetimeFigureOut">
              <a:rPr lang="zh-CN" altLang="en-US" smtClean="0"/>
              <a:pPr/>
              <a:t>2019/3/12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5C5-05D3-4171-9F3F-3701313637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C721-00F0-49A5-8986-DFDB39C600B4}" type="datetimeFigureOut">
              <a:rPr lang="zh-CN" altLang="en-US" smtClean="0"/>
              <a:pPr/>
              <a:t>2019/3/12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5C5-05D3-4171-9F3F-3701313637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C721-00F0-49A5-8986-DFDB39C600B4}" type="datetimeFigureOut">
              <a:rPr lang="zh-CN" altLang="en-US" smtClean="0"/>
              <a:pPr/>
              <a:t>2019/3/12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5C5-05D3-4171-9F3F-3701313637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C721-00F0-49A5-8986-DFDB39C600B4}" type="datetimeFigureOut">
              <a:rPr lang="zh-CN" altLang="en-US" smtClean="0"/>
              <a:pPr/>
              <a:t>2019/3/12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5C5-05D3-4171-9F3F-3701313637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C721-00F0-49A5-8986-DFDB39C600B4}" type="datetimeFigureOut">
              <a:rPr lang="zh-CN" altLang="en-US" smtClean="0"/>
              <a:pPr/>
              <a:t>2019/3/12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5C5-05D3-4171-9F3F-3701313637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C721-00F0-49A5-8986-DFDB39C600B4}" type="datetimeFigureOut">
              <a:rPr lang="zh-CN" altLang="en-US" smtClean="0"/>
              <a:pPr/>
              <a:t>2019/3/12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5C5-05D3-4171-9F3F-3701313637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C721-00F0-49A5-8986-DFDB39C600B4}" type="datetimeFigureOut">
              <a:rPr lang="zh-CN" altLang="en-US" smtClean="0"/>
              <a:pPr/>
              <a:t>2019/3/12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5C5-05D3-4171-9F3F-3701313637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C721-00F0-49A5-8986-DFDB39C600B4}" type="datetimeFigureOut">
              <a:rPr lang="zh-CN" altLang="en-US" smtClean="0"/>
              <a:pPr/>
              <a:t>2019/3/12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5C5-05D3-4171-9F3F-3701313637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单圆角矩形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C721-00F0-49A5-8986-DFDB39C600B4}" type="datetimeFigureOut">
              <a:rPr lang="zh-CN" altLang="en-US" smtClean="0"/>
              <a:pPr/>
              <a:t>2019/3/12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18C8E5C5-05D3-4171-9F3F-37013136371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任意多边形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80C721-00F0-49A5-8986-DFDB39C600B4}" type="datetimeFigureOut">
              <a:rPr lang="zh-CN" altLang="en-US" smtClean="0"/>
              <a:pPr/>
              <a:t>2019/3/12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C8E5C5-05D3-4171-9F3F-37013136371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任意多边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任意多边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2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PA_直接连接符 17"/>
          <p:cNvCxnSpPr/>
          <p:nvPr>
            <p:custDataLst>
              <p:tags r:id="rId1"/>
            </p:custDataLst>
          </p:nvPr>
        </p:nvCxnSpPr>
        <p:spPr>
          <a:xfrm>
            <a:off x="311085" y="4387787"/>
            <a:ext cx="7411039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lgDashDot"/>
          </a:ln>
          <a:effectLst>
            <a:reflection blurRad="6350" stA="50000" endA="300" endPos="90000" dist="50800" dir="5400000" sy="-100000" algn="bl" rotWithShape="0"/>
          </a:effectLst>
          <a:scene3d>
            <a:camera prst="perspectiveRelaxed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A_直接连接符 19"/>
          <p:cNvCxnSpPr/>
          <p:nvPr>
            <p:custDataLst>
              <p:tags r:id="rId2"/>
            </p:custDataLst>
          </p:nvPr>
        </p:nvCxnSpPr>
        <p:spPr>
          <a:xfrm>
            <a:off x="311084" y="1861404"/>
            <a:ext cx="7411039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lgDashDot"/>
          </a:ln>
          <a:effectLst>
            <a:reflection blurRad="6350" stA="50000" endA="300" endPos="90000" dist="50800" dir="5400000" sy="-100000" algn="bl" rotWithShape="0"/>
          </a:effectLst>
          <a:scene3d>
            <a:camera prst="perspectiveRelaxed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A_直接连接符 20"/>
          <p:cNvCxnSpPr/>
          <p:nvPr>
            <p:custDataLst>
              <p:tags r:id="rId3"/>
            </p:custDataLst>
          </p:nvPr>
        </p:nvCxnSpPr>
        <p:spPr>
          <a:xfrm>
            <a:off x="302694" y="3268174"/>
            <a:ext cx="7411039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lgDashDot"/>
          </a:ln>
          <a:effectLst>
            <a:reflection blurRad="6350" stA="50000" endA="300" endPos="90000" dist="50800" dir="5400000" sy="-100000" algn="bl" rotWithShape="0"/>
          </a:effectLst>
          <a:scene3d>
            <a:camera prst="perspectiveRelaxed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A_淘宝网chenying0907出品 21"/>
          <p:cNvSpPr txBox="1"/>
          <p:nvPr>
            <p:custDataLst>
              <p:tags r:id="rId4"/>
            </p:custDataLst>
          </p:nvPr>
        </p:nvSpPr>
        <p:spPr>
          <a:xfrm>
            <a:off x="385894" y="2291795"/>
            <a:ext cx="67195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morning" dir="t"/>
            </a:scene3d>
            <a:sp3d extrusionH="6350">
              <a:bevelT w="6350"/>
              <a:bevelB w="6350"/>
            </a:sp3d>
          </a:bodyPr>
          <a:lstStyle/>
          <a:p>
            <a:pPr algn="ctr"/>
            <a:r>
              <a:rPr lang="en-US" altLang="zh-CN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局部解剖学</a:t>
            </a:r>
            <a:r>
              <a:rPr lang="en-US" altLang="zh-CN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》</a:t>
            </a:r>
            <a:endParaRPr lang="zh-CN" alt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50800" dist="50800" dir="5400000" algn="ctr" rotWithShape="0">
                  <a:srgbClr val="000000">
                    <a:alpha val="99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PA_淘宝网chenying0907出品 22"/>
          <p:cNvSpPr txBox="1"/>
          <p:nvPr>
            <p:custDataLst>
              <p:tags r:id="rId5"/>
            </p:custDataLst>
          </p:nvPr>
        </p:nvSpPr>
        <p:spPr>
          <a:xfrm>
            <a:off x="1372496" y="4972942"/>
            <a:ext cx="2432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主讲人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：何文渊</a:t>
            </a:r>
            <a:endParaRPr lang="zh-CN" altLang="en-US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PA_淘宝网chenying0907出品 23"/>
          <p:cNvSpPr txBox="1"/>
          <p:nvPr>
            <p:custDataLst>
              <p:tags r:id="rId6"/>
            </p:custDataLst>
          </p:nvPr>
        </p:nvSpPr>
        <p:spPr>
          <a:xfrm>
            <a:off x="3945508" y="4989720"/>
            <a:ext cx="3616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联系方式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13808742988</a:t>
            </a:r>
            <a:endParaRPr lang="zh-CN" altLang="en-US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PA_淘宝网chenying0907出品 25"/>
          <p:cNvSpPr txBox="1"/>
          <p:nvPr>
            <p:custDataLst>
              <p:tags r:id="rId7"/>
            </p:custDataLst>
          </p:nvPr>
        </p:nvSpPr>
        <p:spPr>
          <a:xfrm>
            <a:off x="1571452" y="387303"/>
            <a:ext cx="3579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华文行楷" pitchFamily="2" charset="-122"/>
                <a:ea typeface="华文行楷" pitchFamily="2" charset="-122"/>
              </a:rPr>
              <a:t>曲靖医学高等专科学校</a:t>
            </a:r>
            <a:endParaRPr lang="zh-CN" altLang="en-US" sz="2400" b="1" dirty="0"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1026" name="Picture 2" descr="C:\Users\pc02\Desktop\QQ图片2018082808351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7230" y="185258"/>
            <a:ext cx="906724" cy="906724"/>
          </a:xfrm>
          <a:prstGeom prst="rect">
            <a:avLst/>
          </a:prstGeom>
          <a:noFill/>
        </p:spPr>
      </p:pic>
      <p:sp>
        <p:nvSpPr>
          <p:cNvPr id="28" name="PA_淘宝网chenying0907出品 21"/>
          <p:cNvSpPr txBox="1"/>
          <p:nvPr>
            <p:custDataLst>
              <p:tags r:id="rId8"/>
            </p:custDataLst>
          </p:nvPr>
        </p:nvSpPr>
        <p:spPr>
          <a:xfrm>
            <a:off x="1192635" y="3568321"/>
            <a:ext cx="5006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</a:rPr>
              <a:t>第二章  颈  部</a:t>
            </a:r>
            <a:endParaRPr lang="zh-CN" altLang="en-US" sz="2800" b="1" dirty="0">
              <a:solidFill>
                <a:srgbClr val="0070C0"/>
              </a:solidFill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9" name="PA_直接连接符 17"/>
          <p:cNvCxnSpPr/>
          <p:nvPr>
            <p:custDataLst>
              <p:tags r:id="rId9"/>
            </p:custDataLst>
          </p:nvPr>
        </p:nvCxnSpPr>
        <p:spPr>
          <a:xfrm>
            <a:off x="304094" y="5379087"/>
            <a:ext cx="7411039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lgDashDot"/>
          </a:ln>
          <a:effectLst>
            <a:reflection blurRad="6350" stA="50000" endA="300" endPos="90000" dist="50800" dir="5400000" sy="-100000" algn="bl" rotWithShape="0"/>
          </a:effectLst>
          <a:scene3d>
            <a:camera prst="perspectiveRelaxed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  <p:bldLst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932495" y="806587"/>
            <a:ext cx="10259505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2168165" y="264321"/>
            <a:ext cx="4207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B0F0"/>
                </a:solidFill>
                <a:latin typeface="+mj-ea"/>
                <a:ea typeface="+mj-ea"/>
              </a:rPr>
              <a:t>二、颈筋膜及筋膜间隙</a:t>
            </a:r>
            <a:endParaRPr lang="zh-CN" altLang="en-US" sz="2800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50335" y="65759"/>
            <a:ext cx="1543573" cy="932532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3" name="Text Box 13"/>
          <p:cNvSpPr txBox="1">
            <a:spLocks noChangeArrowheads="1"/>
          </p:cNvSpPr>
          <p:nvPr/>
        </p:nvSpPr>
        <p:spPr bwMode="auto">
          <a:xfrm>
            <a:off x="337502" y="1092478"/>
            <a:ext cx="17235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（一）颈筋膜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1" name="Text Box 13"/>
          <p:cNvSpPr txBox="1">
            <a:spLocks noChangeArrowheads="1"/>
          </p:cNvSpPr>
          <p:nvPr/>
        </p:nvSpPr>
        <p:spPr bwMode="auto">
          <a:xfrm>
            <a:off x="787395" y="2867893"/>
            <a:ext cx="11576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肌鞘：</a:t>
            </a:r>
            <a:endParaRPr lang="zh-CN" altLang="en-US" sz="20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4" name="Text Box 13"/>
          <p:cNvSpPr txBox="1">
            <a:spLocks noChangeArrowheads="1"/>
          </p:cNvSpPr>
          <p:nvPr/>
        </p:nvSpPr>
        <p:spPr bwMode="auto">
          <a:xfrm>
            <a:off x="791742" y="3856357"/>
            <a:ext cx="11576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腺鞘：</a:t>
            </a:r>
            <a:endParaRPr lang="zh-CN" altLang="en-US" sz="20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2649703" y="2028738"/>
            <a:ext cx="3518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包绕颈部器官形成以下结构：</a:t>
            </a:r>
            <a:endParaRPr lang="zh-CN" altLang="en-US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965536" y="4967224"/>
            <a:ext cx="37753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颈静脉切迹上方形成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胸骨上间隙</a:t>
            </a:r>
            <a:endParaRPr lang="zh-CN" altLang="en-US" sz="20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795703" y="4544830"/>
            <a:ext cx="44919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分为深浅两层，两层间形成筋膜间隙</a:t>
            </a:r>
            <a:endParaRPr lang="zh-CN" altLang="en-US" sz="20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539192" y="1565885"/>
            <a:ext cx="23246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浅层 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– 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封套筋膜</a:t>
            </a:r>
            <a:endParaRPr lang="zh-CN" altLang="en-US" sz="20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412919" y="2023115"/>
            <a:ext cx="21387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）形成的结构</a:t>
            </a:r>
            <a:endParaRPr lang="zh-CN" altLang="en-US" sz="20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810652" y="2671990"/>
            <a:ext cx="17235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胸锁乳突肌鞘</a:t>
            </a:r>
            <a:endParaRPr lang="zh-CN" altLang="en-US" sz="20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1814999" y="3103078"/>
            <a:ext cx="1210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斜方肌鞘</a:t>
            </a:r>
            <a:endParaRPr lang="zh-CN" altLang="en-US" sz="20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Text Box 13"/>
          <p:cNvSpPr txBox="1">
            <a:spLocks noChangeArrowheads="1"/>
          </p:cNvSpPr>
          <p:nvPr/>
        </p:nvSpPr>
        <p:spPr bwMode="auto">
          <a:xfrm>
            <a:off x="1780172" y="3634288"/>
            <a:ext cx="9541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腮腺鞘</a:t>
            </a:r>
            <a:endParaRPr lang="zh-CN" altLang="en-US" sz="20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1784519" y="4065376"/>
            <a:ext cx="1467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下颌下腺鞘</a:t>
            </a:r>
            <a:endParaRPr lang="zh-CN" altLang="en-US" sz="20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3" name="图片 64529" descr="颈筋膜2"/>
          <p:cNvPicPr>
            <a:picLocks noChangeAspect="1" noChangeArrowheads="1"/>
          </p:cNvPicPr>
          <p:nvPr/>
        </p:nvPicPr>
        <p:blipFill>
          <a:blip r:embed="rId3">
            <a:lum bright="-18000" contrast="36000"/>
          </a:blip>
          <a:srcRect/>
          <a:stretch>
            <a:fillRect/>
          </a:stretch>
        </p:blipFill>
        <p:spPr bwMode="auto">
          <a:xfrm>
            <a:off x="6244046" y="853441"/>
            <a:ext cx="5782491" cy="520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椭圆 53"/>
          <p:cNvSpPr/>
          <p:nvPr/>
        </p:nvSpPr>
        <p:spPr>
          <a:xfrm>
            <a:off x="7463245" y="1802674"/>
            <a:ext cx="365760" cy="32221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7293428" y="4950822"/>
            <a:ext cx="365760" cy="32221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932495" y="806587"/>
            <a:ext cx="10259505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2168165" y="264321"/>
            <a:ext cx="4207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B0F0"/>
                </a:solidFill>
                <a:latin typeface="+mj-ea"/>
                <a:ea typeface="+mj-ea"/>
              </a:rPr>
              <a:t>二、颈筋膜及筋膜间隙</a:t>
            </a:r>
            <a:endParaRPr lang="zh-CN" altLang="en-US" sz="2800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50335" y="65759"/>
            <a:ext cx="1543573" cy="932532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3" name="Text Box 13"/>
          <p:cNvSpPr txBox="1">
            <a:spLocks noChangeArrowheads="1"/>
          </p:cNvSpPr>
          <p:nvPr/>
        </p:nvSpPr>
        <p:spPr bwMode="auto">
          <a:xfrm>
            <a:off x="337502" y="1092478"/>
            <a:ext cx="17235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（一）颈筋膜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1" name="Text Box 13"/>
          <p:cNvSpPr txBox="1">
            <a:spLocks noChangeArrowheads="1"/>
          </p:cNvSpPr>
          <p:nvPr/>
        </p:nvSpPr>
        <p:spPr bwMode="auto">
          <a:xfrm>
            <a:off x="587088" y="3024655"/>
            <a:ext cx="14141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分为两部</a:t>
            </a:r>
            <a:endParaRPr lang="zh-CN" altLang="en-US" sz="20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4" name="Text Box 13"/>
          <p:cNvSpPr txBox="1">
            <a:spLocks noChangeArrowheads="1"/>
          </p:cNvSpPr>
          <p:nvPr/>
        </p:nvSpPr>
        <p:spPr bwMode="auto">
          <a:xfrm>
            <a:off x="591444" y="3847682"/>
            <a:ext cx="51635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气管前筋膜分</a:t>
            </a:r>
            <a:r>
              <a:rPr lang="en-US" altLang="zh-CN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层包裹甲状腺形成</a:t>
            </a:r>
            <a:r>
              <a:rPr lang="zh-CN" altLang="en-US" sz="2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甲状腺鞘</a:t>
            </a:r>
            <a:endParaRPr lang="zh-CN" altLang="en-US" sz="20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94469" y="2255134"/>
            <a:ext cx="63241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latin typeface="+mj-ea"/>
                <a:ea typeface="+mj-ea"/>
              </a:rPr>
              <a:t>位于舌骨下肌群后方，上附于舌骨，下续纤维性心包</a:t>
            </a:r>
            <a:endParaRPr lang="zh-CN" altLang="en-US" sz="2000" b="1" dirty="0">
              <a:latin typeface="+mj-ea"/>
              <a:ea typeface="+mj-ea"/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539192" y="1600721"/>
            <a:ext cx="41200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中层 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– 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气管前筋膜（内脏筋膜）</a:t>
            </a:r>
            <a:endParaRPr lang="zh-CN" altLang="en-US" sz="20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2115467" y="2828752"/>
            <a:ext cx="40318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气管前筋膜（前下部）：覆盖气管</a:t>
            </a:r>
            <a:endParaRPr lang="zh-CN" altLang="en-US" sz="20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2119814" y="3259840"/>
            <a:ext cx="48013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颊咽筋膜（后上部）：覆盖颊肌、咽缩肌</a:t>
            </a:r>
            <a:endParaRPr lang="zh-CN" altLang="en-US" sz="20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Text Box 13"/>
          <p:cNvSpPr txBox="1">
            <a:spLocks noChangeArrowheads="1"/>
          </p:cNvSpPr>
          <p:nvPr/>
        </p:nvSpPr>
        <p:spPr bwMode="auto">
          <a:xfrm>
            <a:off x="674130" y="4470352"/>
            <a:ext cx="5735380" cy="12536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甲状腺鞘：</a:t>
            </a:r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假被膜，</a:t>
            </a:r>
            <a:r>
              <a:rPr lang="zh-CN" altLang="ru-RU" sz="2000" b="1" dirty="0" smtClean="0">
                <a:latin typeface="微软雅黑" pitchFamily="34" charset="-122"/>
                <a:ea typeface="微软雅黑" pitchFamily="34" charset="-122"/>
              </a:rPr>
              <a:t>后部增厚形成</a:t>
            </a:r>
            <a:r>
              <a:rPr lang="zh-CN" altLang="ru-RU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甲状腺悬韧带</a:t>
            </a:r>
            <a:endParaRPr lang="en-US" altLang="zh-CN" sz="2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2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                                </a:t>
            </a:r>
            <a:r>
              <a:rPr lang="zh-CN" altLang="ru-RU" sz="2000" b="1" dirty="0" smtClean="0">
                <a:latin typeface="微软雅黑" pitchFamily="34" charset="-122"/>
                <a:ea typeface="微软雅黑" pitchFamily="34" charset="-122"/>
              </a:rPr>
              <a:t>连于喉软骨及上位气管软骨</a:t>
            </a:r>
            <a:endParaRPr lang="zh-CN" altLang="en-US" sz="20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AutoShape 21"/>
          <p:cNvSpPr>
            <a:spLocks/>
          </p:cNvSpPr>
          <p:nvPr/>
        </p:nvSpPr>
        <p:spPr bwMode="auto">
          <a:xfrm>
            <a:off x="1999371" y="3028473"/>
            <a:ext cx="108000" cy="432000"/>
          </a:xfrm>
          <a:prstGeom prst="leftBrace">
            <a:avLst>
              <a:gd name="adj1" fmla="val 75000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3" name="图片 64529" descr="颈筋膜2"/>
          <p:cNvPicPr>
            <a:picLocks noChangeAspect="1" noChangeArrowheads="1"/>
          </p:cNvPicPr>
          <p:nvPr/>
        </p:nvPicPr>
        <p:blipFill>
          <a:blip r:embed="rId3">
            <a:lum bright="-18000" contrast="36000"/>
          </a:blip>
          <a:srcRect/>
          <a:stretch>
            <a:fillRect/>
          </a:stretch>
        </p:blipFill>
        <p:spPr bwMode="auto">
          <a:xfrm>
            <a:off x="7776754" y="0"/>
            <a:ext cx="4415246" cy="397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图片 154629" descr="颈筋膜1"/>
          <p:cNvPicPr>
            <a:picLocks noChangeAspect="1" noChangeArrowheads="1"/>
          </p:cNvPicPr>
          <p:nvPr/>
        </p:nvPicPr>
        <p:blipFill>
          <a:blip r:embed="rId4">
            <a:lum bright="-24000" contrast="54000"/>
          </a:blip>
          <a:srcRect/>
          <a:stretch>
            <a:fillRect/>
          </a:stretch>
        </p:blipFill>
        <p:spPr bwMode="auto">
          <a:xfrm>
            <a:off x="8015288" y="2926089"/>
            <a:ext cx="4176712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椭圆 57"/>
          <p:cNvSpPr/>
          <p:nvPr/>
        </p:nvSpPr>
        <p:spPr>
          <a:xfrm>
            <a:off x="9548946" y="3783868"/>
            <a:ext cx="365760" cy="32221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下箭头 30"/>
          <p:cNvSpPr/>
          <p:nvPr/>
        </p:nvSpPr>
        <p:spPr>
          <a:xfrm>
            <a:off x="4972595" y="4955177"/>
            <a:ext cx="487680" cy="3309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4" grpId="0"/>
      <p:bldP spid="52" grpId="0"/>
      <p:bldP spid="39" grpId="0"/>
      <p:bldP spid="48" grpId="0"/>
      <p:bldP spid="49" grpId="0"/>
      <p:bldP spid="50" grpId="0" animBg="1"/>
      <p:bldP spid="34" grpId="0" animBg="1"/>
      <p:bldP spid="58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932495" y="806587"/>
            <a:ext cx="10259505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2168165" y="264321"/>
            <a:ext cx="4207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B0F0"/>
                </a:solidFill>
                <a:latin typeface="+mj-ea"/>
                <a:ea typeface="+mj-ea"/>
              </a:rPr>
              <a:t>二、颈筋膜及筋膜间隙</a:t>
            </a:r>
            <a:endParaRPr lang="zh-CN" altLang="en-US" sz="2800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50335" y="65759"/>
            <a:ext cx="1543573" cy="932532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3" name="Text Box 13"/>
          <p:cNvSpPr txBox="1">
            <a:spLocks noChangeArrowheads="1"/>
          </p:cNvSpPr>
          <p:nvPr/>
        </p:nvSpPr>
        <p:spPr bwMode="auto">
          <a:xfrm>
            <a:off x="337502" y="1092478"/>
            <a:ext cx="17235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（一）颈筋膜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4" name="Text Box 13"/>
          <p:cNvSpPr txBox="1">
            <a:spLocks noChangeArrowheads="1"/>
          </p:cNvSpPr>
          <p:nvPr/>
        </p:nvSpPr>
        <p:spPr bwMode="auto">
          <a:xfrm>
            <a:off x="591444" y="2499707"/>
            <a:ext cx="63241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latin typeface="+mj-ea"/>
                <a:ea typeface="+mj-ea"/>
              </a:rPr>
              <a:t>向下外自斜角肌间隙处包绕腋血管及臂丛，形成腋鞘</a:t>
            </a:r>
            <a:endParaRPr lang="zh-CN" altLang="en-US" sz="2000" b="1" dirty="0">
              <a:solidFill>
                <a:srgbClr val="7030A0"/>
              </a:solidFill>
              <a:latin typeface="+mj-ea"/>
              <a:ea typeface="+mj-ea"/>
            </a:endParaRP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94469" y="2030620"/>
            <a:ext cx="45175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latin typeface="+mj-ea"/>
                <a:ea typeface="+mj-ea"/>
              </a:rPr>
              <a:t>上自颅底，下续前纵韧带与胸内筋膜</a:t>
            </a:r>
            <a:endParaRPr lang="zh-CN" altLang="en-US" sz="2000" b="1" dirty="0">
              <a:latin typeface="+mj-ea"/>
              <a:ea typeface="+mj-ea"/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539192" y="1565885"/>
            <a:ext cx="23246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深层 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– 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椎前筋膜</a:t>
            </a:r>
            <a:endParaRPr lang="zh-CN" altLang="en-US" sz="20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6" name="图片 64529" descr="颈筋膜2"/>
          <p:cNvPicPr>
            <a:picLocks noChangeAspect="1" noChangeArrowheads="1"/>
          </p:cNvPicPr>
          <p:nvPr/>
        </p:nvPicPr>
        <p:blipFill>
          <a:blip r:embed="rId3">
            <a:lum bright="-18000" contrast="36000"/>
          </a:blip>
          <a:srcRect/>
          <a:stretch>
            <a:fillRect/>
          </a:stretch>
        </p:blipFill>
        <p:spPr bwMode="auto">
          <a:xfrm>
            <a:off x="209846" y="3013167"/>
            <a:ext cx="4083500" cy="367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图片 154629" descr="颈筋膜1"/>
          <p:cNvPicPr>
            <a:picLocks noChangeAspect="1" noChangeArrowheads="1"/>
          </p:cNvPicPr>
          <p:nvPr/>
        </p:nvPicPr>
        <p:blipFill>
          <a:blip r:embed="rId4">
            <a:lum bright="-24000" contrast="54000"/>
          </a:blip>
          <a:srcRect/>
          <a:stretch>
            <a:fillRect/>
          </a:stretch>
        </p:blipFill>
        <p:spPr bwMode="auto">
          <a:xfrm>
            <a:off x="4650378" y="3034268"/>
            <a:ext cx="3927564" cy="3685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pc02\Desktop\view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5225" y="4410075"/>
            <a:ext cx="4676775" cy="2447925"/>
          </a:xfrm>
          <a:prstGeom prst="rect">
            <a:avLst/>
          </a:prstGeom>
          <a:noFill/>
        </p:spPr>
      </p:pic>
      <p:sp>
        <p:nvSpPr>
          <p:cNvPr id="55" name="圆角矩形 54"/>
          <p:cNvSpPr/>
          <p:nvPr/>
        </p:nvSpPr>
        <p:spPr>
          <a:xfrm>
            <a:off x="496389" y="2683541"/>
            <a:ext cx="2917371" cy="16981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932495" y="806587"/>
            <a:ext cx="10259505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2168165" y="264321"/>
            <a:ext cx="4207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B0F0"/>
                </a:solidFill>
                <a:latin typeface="+mj-ea"/>
                <a:ea typeface="+mj-ea"/>
              </a:rPr>
              <a:t>二、颈筋膜及筋膜间隙</a:t>
            </a:r>
            <a:endParaRPr lang="zh-CN" altLang="en-US" sz="2800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50335" y="65759"/>
            <a:ext cx="1543573" cy="932532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1" name="Text Box 13"/>
          <p:cNvSpPr txBox="1">
            <a:spLocks noChangeArrowheads="1"/>
          </p:cNvSpPr>
          <p:nvPr/>
        </p:nvSpPr>
        <p:spPr bwMode="auto">
          <a:xfrm>
            <a:off x="1762734" y="1160985"/>
            <a:ext cx="55867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+mj-ea"/>
                <a:ea typeface="+mj-ea"/>
              </a:rPr>
              <a:t>颈筋膜包绕颈总</a:t>
            </a:r>
            <a:r>
              <a:rPr lang="en-US" altLang="zh-CN" sz="2000" b="1" dirty="0" smtClean="0">
                <a:latin typeface="+mj-ea"/>
                <a:ea typeface="+mj-ea"/>
              </a:rPr>
              <a:t>A</a:t>
            </a:r>
            <a:r>
              <a:rPr lang="zh-CN" altLang="en-US" sz="2000" b="1" dirty="0" smtClean="0">
                <a:latin typeface="+mj-ea"/>
                <a:ea typeface="+mj-ea"/>
              </a:rPr>
              <a:t>、颈内</a:t>
            </a:r>
            <a:r>
              <a:rPr lang="en-US" altLang="zh-CN" sz="2000" b="1" dirty="0" smtClean="0">
                <a:latin typeface="+mj-ea"/>
                <a:ea typeface="+mj-ea"/>
              </a:rPr>
              <a:t>A</a:t>
            </a:r>
            <a:r>
              <a:rPr lang="zh-CN" altLang="en-US" sz="2000" b="1" dirty="0" smtClean="0">
                <a:latin typeface="+mj-ea"/>
                <a:ea typeface="+mj-ea"/>
              </a:rPr>
              <a:t>、颈内</a:t>
            </a:r>
            <a:r>
              <a:rPr lang="en-US" altLang="zh-CN" sz="2000" b="1" dirty="0" smtClean="0">
                <a:latin typeface="+mj-ea"/>
                <a:ea typeface="+mj-ea"/>
              </a:rPr>
              <a:t>V</a:t>
            </a:r>
            <a:r>
              <a:rPr lang="zh-CN" altLang="en-US" sz="2000" b="1" dirty="0" smtClean="0">
                <a:latin typeface="+mj-ea"/>
                <a:ea typeface="+mj-ea"/>
              </a:rPr>
              <a:t>和迷走</a:t>
            </a:r>
            <a:r>
              <a:rPr lang="en-US" altLang="zh-CN" sz="2000" b="1" dirty="0" smtClean="0">
                <a:latin typeface="+mj-ea"/>
                <a:ea typeface="+mj-ea"/>
              </a:rPr>
              <a:t>N</a:t>
            </a:r>
            <a:r>
              <a:rPr lang="zh-CN" altLang="en-US" sz="2000" b="1" dirty="0" smtClean="0">
                <a:latin typeface="+mj-ea"/>
                <a:ea typeface="+mj-ea"/>
              </a:rPr>
              <a:t>形成</a:t>
            </a:r>
            <a:endParaRPr lang="ja-JP" altLang="en-US" sz="2000" b="1" dirty="0" smtClean="0">
              <a:latin typeface="+mj-ea"/>
              <a:ea typeface="+mj-ea"/>
            </a:endParaRPr>
          </a:p>
        </p:txBody>
      </p:sp>
      <p:pic>
        <p:nvPicPr>
          <p:cNvPr id="53" name="图片 64529" descr="颈筋膜2"/>
          <p:cNvPicPr>
            <a:picLocks noChangeAspect="1" noChangeArrowheads="1"/>
          </p:cNvPicPr>
          <p:nvPr/>
        </p:nvPicPr>
        <p:blipFill>
          <a:blip r:embed="rId4">
            <a:lum bright="-18000" contrast="36000"/>
          </a:blip>
          <a:srcRect/>
          <a:stretch>
            <a:fillRect/>
          </a:stretch>
        </p:blipFill>
        <p:spPr bwMode="auto">
          <a:xfrm>
            <a:off x="8099791" y="0"/>
            <a:ext cx="4083500" cy="367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534830" y="1152200"/>
            <a:ext cx="11993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latin typeface="+mj-ea"/>
                <a:ea typeface="+mj-ea"/>
              </a:rPr>
              <a:t>4. </a:t>
            </a:r>
            <a:r>
              <a:rPr lang="zh-CN" altLang="en-US" sz="2000" b="1" dirty="0" smtClean="0">
                <a:solidFill>
                  <a:srgbClr val="C00000"/>
                </a:solidFill>
                <a:latin typeface="+mj-ea"/>
                <a:ea typeface="+mj-ea"/>
              </a:rPr>
              <a:t>颈</a:t>
            </a:r>
            <a:r>
              <a:rPr lang="en-US" altLang="zh-CN" sz="2000" b="1" dirty="0" smtClean="0">
                <a:solidFill>
                  <a:srgbClr val="C00000"/>
                </a:solidFill>
                <a:latin typeface="+mj-ea"/>
                <a:ea typeface="+mj-ea"/>
              </a:rPr>
              <a:t>A</a:t>
            </a:r>
            <a:r>
              <a:rPr lang="zh-CN" altLang="en-US" sz="2000" b="1" dirty="0" smtClean="0">
                <a:solidFill>
                  <a:srgbClr val="C00000"/>
                </a:solidFill>
                <a:latin typeface="+mj-ea"/>
                <a:ea typeface="+mj-ea"/>
              </a:rPr>
              <a:t>鞘</a:t>
            </a:r>
            <a:endParaRPr lang="zh-CN" altLang="en-US" sz="20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794726" y="2709220"/>
            <a:ext cx="11464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B050"/>
                </a:solidFill>
                <a:latin typeface="+mj-ea"/>
                <a:ea typeface="+mj-ea"/>
              </a:rPr>
              <a:t>颈总</a:t>
            </a:r>
            <a:r>
              <a:rPr lang="en-US" altLang="zh-CN" sz="2000" b="1" dirty="0" smtClean="0">
                <a:solidFill>
                  <a:srgbClr val="00B050"/>
                </a:solidFill>
                <a:latin typeface="+mj-ea"/>
                <a:ea typeface="+mj-ea"/>
              </a:rPr>
              <a:t>A</a:t>
            </a:r>
            <a:r>
              <a:rPr lang="zh-CN" altLang="en-US" sz="2000" b="1" dirty="0" smtClean="0">
                <a:solidFill>
                  <a:srgbClr val="00B050"/>
                </a:solidFill>
                <a:latin typeface="+mj-ea"/>
                <a:ea typeface="+mj-ea"/>
              </a:rPr>
              <a:t>：</a:t>
            </a:r>
            <a:endParaRPr lang="zh-CN" altLang="en-US" sz="20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796124" y="3121679"/>
            <a:ext cx="11464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B050"/>
                </a:solidFill>
                <a:latin typeface="+mj-ea"/>
                <a:ea typeface="+mj-ea"/>
              </a:rPr>
              <a:t>颈内</a:t>
            </a:r>
            <a:r>
              <a:rPr lang="en-US" altLang="zh-CN" sz="2000" b="1" dirty="0" smtClean="0">
                <a:solidFill>
                  <a:srgbClr val="00B050"/>
                </a:solidFill>
                <a:latin typeface="+mj-ea"/>
                <a:ea typeface="+mj-ea"/>
              </a:rPr>
              <a:t>A</a:t>
            </a:r>
            <a:r>
              <a:rPr lang="zh-CN" altLang="en-US" sz="2000" b="1" dirty="0" smtClean="0">
                <a:solidFill>
                  <a:srgbClr val="00B050"/>
                </a:solidFill>
                <a:latin typeface="+mj-ea"/>
                <a:ea typeface="+mj-ea"/>
              </a:rPr>
              <a:t>：</a:t>
            </a:r>
            <a:endParaRPr lang="zh-CN" altLang="en-US" sz="20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799073" y="3958954"/>
            <a:ext cx="9156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B050"/>
                </a:solidFill>
                <a:latin typeface="+mj-ea"/>
                <a:ea typeface="+mj-ea"/>
              </a:rPr>
              <a:t>迷走</a:t>
            </a:r>
            <a:r>
              <a:rPr lang="en-US" altLang="zh-CN" sz="2000" b="1" dirty="0" smtClean="0">
                <a:solidFill>
                  <a:srgbClr val="00B050"/>
                </a:solidFill>
                <a:latin typeface="+mj-ea"/>
                <a:ea typeface="+mj-ea"/>
              </a:rPr>
              <a:t>N</a:t>
            </a:r>
            <a:endParaRPr lang="zh-CN" altLang="en-US" sz="20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795580" y="3543359"/>
            <a:ext cx="8803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B050"/>
                </a:solidFill>
                <a:latin typeface="+mj-ea"/>
                <a:ea typeface="+mj-ea"/>
              </a:rPr>
              <a:t>颈内</a:t>
            </a:r>
            <a:r>
              <a:rPr lang="en-US" altLang="zh-CN" sz="2000" b="1" dirty="0" smtClean="0">
                <a:solidFill>
                  <a:srgbClr val="00B050"/>
                </a:solidFill>
                <a:latin typeface="+mj-ea"/>
                <a:ea typeface="+mj-ea"/>
              </a:rPr>
              <a:t>V</a:t>
            </a:r>
            <a:endParaRPr lang="zh-CN" altLang="en-US" sz="20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35" name="AutoShape 21"/>
          <p:cNvSpPr>
            <a:spLocks/>
          </p:cNvSpPr>
          <p:nvPr/>
        </p:nvSpPr>
        <p:spPr bwMode="auto">
          <a:xfrm>
            <a:off x="642442" y="3044322"/>
            <a:ext cx="108000" cy="1080000"/>
          </a:xfrm>
          <a:prstGeom prst="leftBrace">
            <a:avLst>
              <a:gd name="adj1" fmla="val 75000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 sz="2000" b="1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447738" y="4607334"/>
            <a:ext cx="16257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+mj-ea"/>
                <a:ea typeface="+mj-ea"/>
              </a:rPr>
              <a:t>（</a:t>
            </a:r>
            <a:r>
              <a:rPr lang="en-US" altLang="zh-CN" sz="2000" b="1" dirty="0" smtClean="0">
                <a:latin typeface="+mj-ea"/>
                <a:ea typeface="+mj-ea"/>
              </a:rPr>
              <a:t>2</a:t>
            </a:r>
            <a:r>
              <a:rPr lang="zh-CN" altLang="en-US" sz="2000" b="1" dirty="0" smtClean="0">
                <a:latin typeface="+mj-ea"/>
                <a:ea typeface="+mj-ea"/>
              </a:rPr>
              <a:t>）毗邻：</a:t>
            </a:r>
            <a:endParaRPr lang="zh-CN" altLang="en-US" sz="2000" b="1" dirty="0">
              <a:latin typeface="+mj-ea"/>
              <a:ea typeface="+mj-ea"/>
            </a:endParaRPr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450763" y="2094010"/>
            <a:ext cx="31646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+mj-ea"/>
                <a:ea typeface="+mj-ea"/>
              </a:rPr>
              <a:t>（</a:t>
            </a:r>
            <a:r>
              <a:rPr lang="en-US" altLang="zh-CN" sz="2000" b="1" dirty="0" smtClean="0">
                <a:latin typeface="+mj-ea"/>
                <a:ea typeface="+mj-ea"/>
              </a:rPr>
              <a:t>1</a:t>
            </a:r>
            <a:r>
              <a:rPr lang="zh-CN" altLang="en-US" sz="2000" b="1" dirty="0" smtClean="0">
                <a:latin typeface="+mj-ea"/>
                <a:ea typeface="+mj-ea"/>
              </a:rPr>
              <a:t>）内容及其位置关系：</a:t>
            </a:r>
            <a:endParaRPr lang="zh-CN" altLang="en-US" sz="2000" b="1" dirty="0">
              <a:latin typeface="+mj-ea"/>
              <a:ea typeface="+mj-ea"/>
            </a:endParaRPr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783190" y="2713567"/>
            <a:ext cx="1467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B050"/>
                </a:solidFill>
                <a:latin typeface="+mj-ea"/>
                <a:ea typeface="+mj-ea"/>
              </a:rPr>
              <a:t>行经鞘下部</a:t>
            </a:r>
            <a:endParaRPr lang="zh-CN" altLang="en-US" sz="20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1793297" y="3126026"/>
            <a:ext cx="1467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B050"/>
                </a:solidFill>
                <a:latin typeface="+mj-ea"/>
                <a:ea typeface="+mj-ea"/>
              </a:rPr>
              <a:t>行经鞘上部</a:t>
            </a:r>
            <a:endParaRPr lang="zh-CN" altLang="en-US" sz="20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50" name="AutoShape 21"/>
          <p:cNvSpPr>
            <a:spLocks/>
          </p:cNvSpPr>
          <p:nvPr/>
        </p:nvSpPr>
        <p:spPr bwMode="auto">
          <a:xfrm flipH="1">
            <a:off x="1709242" y="3727945"/>
            <a:ext cx="108000" cy="468000"/>
          </a:xfrm>
          <a:prstGeom prst="leftBrace">
            <a:avLst>
              <a:gd name="adj1" fmla="val 75000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 sz="2000" b="1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1867367" y="3757399"/>
            <a:ext cx="1467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B050"/>
                </a:solidFill>
                <a:latin typeface="+mj-ea"/>
                <a:ea typeface="+mj-ea"/>
              </a:rPr>
              <a:t>纵行鞘全程</a:t>
            </a:r>
            <a:endParaRPr lang="zh-CN" altLang="en-US" sz="20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54" name="右箭头 53"/>
          <p:cNvSpPr/>
          <p:nvPr/>
        </p:nvSpPr>
        <p:spPr>
          <a:xfrm>
            <a:off x="3432414" y="3141109"/>
            <a:ext cx="1188000" cy="9000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530684" y="3849538"/>
            <a:ext cx="1210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鞘下部：</a:t>
            </a:r>
            <a:endParaRPr lang="zh-CN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4527191" y="2880269"/>
            <a:ext cx="1210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鞘上部：</a:t>
            </a:r>
            <a:endParaRPr lang="zh-CN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9" name="Text Box 13"/>
          <p:cNvSpPr txBox="1">
            <a:spLocks noChangeArrowheads="1"/>
          </p:cNvSpPr>
          <p:nvPr/>
        </p:nvSpPr>
        <p:spPr bwMode="auto">
          <a:xfrm>
            <a:off x="5571357" y="3551885"/>
            <a:ext cx="2723823" cy="113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 smtClean="0">
                <a:latin typeface="+mj-ea"/>
                <a:ea typeface="+mj-ea"/>
              </a:rPr>
              <a:t>颈总动脉位于后内侧</a:t>
            </a:r>
            <a:endParaRPr lang="en-US" altLang="zh-CN" b="1" dirty="0" smtClean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b="1" dirty="0" smtClean="0">
                <a:latin typeface="+mj-ea"/>
                <a:ea typeface="+mj-ea"/>
              </a:rPr>
              <a:t>颈内静脉位于前外方</a:t>
            </a:r>
            <a:endParaRPr lang="en-US" altLang="zh-CN" b="1" dirty="0" smtClean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b="1" dirty="0" smtClean="0">
                <a:latin typeface="+mj-ea"/>
                <a:ea typeface="+mj-ea"/>
              </a:rPr>
              <a:t>迷走神经行于两者后外方</a:t>
            </a:r>
            <a:endParaRPr lang="zh-CN" altLang="en-US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5567864" y="2406447"/>
            <a:ext cx="2492990" cy="113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 smtClean="0">
                <a:latin typeface="+mj-ea"/>
                <a:ea typeface="+mj-ea"/>
              </a:rPr>
              <a:t>颈内动脉位于前内侧</a:t>
            </a:r>
            <a:endParaRPr lang="en-US" altLang="zh-CN" b="1" dirty="0" smtClean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b="1" dirty="0" smtClean="0">
                <a:latin typeface="+mj-ea"/>
                <a:ea typeface="+mj-ea"/>
              </a:rPr>
              <a:t>颈内静脉位于后外侧</a:t>
            </a:r>
            <a:endParaRPr lang="en-US" altLang="zh-CN" b="1" dirty="0" smtClean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b="1" dirty="0" smtClean="0">
                <a:latin typeface="+mj-ea"/>
                <a:ea typeface="+mj-ea"/>
              </a:rPr>
              <a:t>迷走神经于两者后内方</a:t>
            </a:r>
            <a:endParaRPr lang="zh-CN" altLang="en-US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3377514" y="3382378"/>
            <a:ext cx="1210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FF00"/>
                </a:solidFill>
                <a:latin typeface="+mj-ea"/>
                <a:ea typeface="+mj-ea"/>
              </a:rPr>
              <a:t>位置关系</a:t>
            </a:r>
            <a:endParaRPr lang="zh-CN" altLang="en-US" sz="2000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8547524" y="3538269"/>
            <a:ext cx="1069596" cy="1069596"/>
            <a:chOff x="9416642" y="3712129"/>
            <a:chExt cx="1069596" cy="1069596"/>
          </a:xfrm>
        </p:grpSpPr>
        <p:sp>
          <p:nvSpPr>
            <p:cNvPr id="52" name="椭圆 51"/>
            <p:cNvSpPr/>
            <p:nvPr/>
          </p:nvSpPr>
          <p:spPr>
            <a:xfrm>
              <a:off x="9839965" y="4336150"/>
              <a:ext cx="394283" cy="39428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/>
            <p:cNvSpPr/>
            <p:nvPr/>
          </p:nvSpPr>
          <p:spPr>
            <a:xfrm>
              <a:off x="9935362" y="3860336"/>
              <a:ext cx="485161" cy="48516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/>
            <p:cNvSpPr/>
            <p:nvPr/>
          </p:nvSpPr>
          <p:spPr>
            <a:xfrm>
              <a:off x="9416642" y="3712129"/>
              <a:ext cx="1069596" cy="1069596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/>
            <p:cNvSpPr/>
            <p:nvPr/>
          </p:nvSpPr>
          <p:spPr>
            <a:xfrm>
              <a:off x="9434818" y="3979180"/>
              <a:ext cx="500541" cy="500541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0008607" y="3539668"/>
            <a:ext cx="1069596" cy="1069596"/>
            <a:chOff x="7656352" y="4862819"/>
            <a:chExt cx="1069596" cy="1069596"/>
          </a:xfrm>
        </p:grpSpPr>
        <p:sp>
          <p:nvSpPr>
            <p:cNvPr id="65" name="椭圆 64"/>
            <p:cNvSpPr/>
            <p:nvPr/>
          </p:nvSpPr>
          <p:spPr>
            <a:xfrm>
              <a:off x="7954160" y="5512967"/>
              <a:ext cx="394283" cy="39428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8201638" y="5103305"/>
              <a:ext cx="492152" cy="49215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>
              <a:off x="7656352" y="4862819"/>
              <a:ext cx="1069596" cy="1069596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>
              <a:off x="7692705" y="5062759"/>
              <a:ext cx="465586" cy="465586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2" name="Text Box 13"/>
          <p:cNvSpPr txBox="1">
            <a:spLocks noChangeArrowheads="1"/>
          </p:cNvSpPr>
          <p:nvPr/>
        </p:nvSpPr>
        <p:spPr bwMode="auto">
          <a:xfrm>
            <a:off x="840762" y="5091282"/>
            <a:ext cx="9541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+mj-ea"/>
                <a:ea typeface="+mj-ea"/>
              </a:rPr>
              <a:t>浅面：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842160" y="5503741"/>
            <a:ext cx="9541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+mj-ea"/>
                <a:ea typeface="+mj-ea"/>
              </a:rPr>
              <a:t>后面：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841616" y="5925421"/>
            <a:ext cx="9541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内侧：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75" name="AutoShape 21"/>
          <p:cNvSpPr>
            <a:spLocks/>
          </p:cNvSpPr>
          <p:nvPr/>
        </p:nvSpPr>
        <p:spPr bwMode="auto">
          <a:xfrm>
            <a:off x="688478" y="5426384"/>
            <a:ext cx="108000" cy="612000"/>
          </a:xfrm>
          <a:prstGeom prst="leftBrace">
            <a:avLst>
              <a:gd name="adj1" fmla="val 75000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 sz="2000" b="1">
              <a:latin typeface="+mj-ea"/>
              <a:ea typeface="+mj-ea"/>
            </a:endParaRPr>
          </a:p>
        </p:txBody>
      </p:sp>
      <p:sp>
        <p:nvSpPr>
          <p:cNvPr id="76" name="Text Box 13"/>
          <p:cNvSpPr txBox="1">
            <a:spLocks noChangeArrowheads="1"/>
          </p:cNvSpPr>
          <p:nvPr/>
        </p:nvSpPr>
        <p:spPr bwMode="auto">
          <a:xfrm>
            <a:off x="1602792" y="5095629"/>
            <a:ext cx="37753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+mj-ea"/>
                <a:ea typeface="+mj-ea"/>
              </a:rPr>
              <a:t>颈袢、舌骨下肌群、胸锁乳突肌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77" name="Text Box 13"/>
          <p:cNvSpPr txBox="1">
            <a:spLocks noChangeArrowheads="1"/>
          </p:cNvSpPr>
          <p:nvPr/>
        </p:nvSpPr>
        <p:spPr bwMode="auto">
          <a:xfrm>
            <a:off x="1604190" y="5508088"/>
            <a:ext cx="48013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+mj-ea"/>
                <a:ea typeface="+mj-ea"/>
              </a:rPr>
              <a:t>甲状腺下动脉、颈交感干、胸导管（左）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1603646" y="5929768"/>
            <a:ext cx="53142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+mj-ea"/>
                <a:ea typeface="+mj-ea"/>
              </a:rPr>
              <a:t>甲状腺侧叶、喉和气管、咽和食管、喉返神经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79" name="Text Box 13"/>
          <p:cNvSpPr txBox="1">
            <a:spLocks noChangeArrowheads="1"/>
          </p:cNvSpPr>
          <p:nvPr/>
        </p:nvSpPr>
        <p:spPr bwMode="auto">
          <a:xfrm>
            <a:off x="1767081" y="1618200"/>
            <a:ext cx="2492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+mj-ea"/>
                <a:ea typeface="+mj-ea"/>
              </a:rPr>
              <a:t>上至颅底，下续纵膈</a:t>
            </a:r>
            <a:endParaRPr lang="ja-JP" altLang="en-US" sz="2000" b="1" dirty="0" smtClean="0">
              <a:latin typeface="+mj-ea"/>
              <a:ea typeface="+mj-ea"/>
            </a:endParaRPr>
          </a:p>
        </p:txBody>
      </p:sp>
      <p:pic>
        <p:nvPicPr>
          <p:cNvPr id="49155" name="Picture 3" descr="C:\Users\pc02\Desktop\HN02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00" y="292418"/>
            <a:ext cx="4762500" cy="54197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71" grpId="0"/>
      <p:bldP spid="31" grpId="0"/>
      <p:bldP spid="26" grpId="0"/>
      <p:bldP spid="28" grpId="0"/>
      <p:bldP spid="32" grpId="0"/>
      <p:bldP spid="34" grpId="0"/>
      <p:bldP spid="35" grpId="0" animBg="1"/>
      <p:bldP spid="36" grpId="0"/>
      <p:bldP spid="47" grpId="0"/>
      <p:bldP spid="48" grpId="0"/>
      <p:bldP spid="49" grpId="0"/>
      <p:bldP spid="50" grpId="0" animBg="1"/>
      <p:bldP spid="51" grpId="0"/>
      <p:bldP spid="54" grpId="0" animBg="1"/>
      <p:bldP spid="56" grpId="0"/>
      <p:bldP spid="57" grpId="0"/>
      <p:bldP spid="59" grpId="0"/>
      <p:bldP spid="60" grpId="0"/>
      <p:bldP spid="39" grpId="0"/>
      <p:bldP spid="72" grpId="0"/>
      <p:bldP spid="73" grpId="0"/>
      <p:bldP spid="74" grpId="0"/>
      <p:bldP spid="75" grpId="0" animBg="1"/>
      <p:bldP spid="76" grpId="0"/>
      <p:bldP spid="77" grpId="0"/>
      <p:bldP spid="78" grpId="0"/>
      <p:bldP spid="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932495" y="806587"/>
            <a:ext cx="10259505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2168165" y="264321"/>
            <a:ext cx="4207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B0F0"/>
                </a:solidFill>
                <a:latin typeface="+mj-ea"/>
                <a:ea typeface="+mj-ea"/>
              </a:rPr>
              <a:t>二、颈筋膜及筋膜间隙</a:t>
            </a:r>
            <a:endParaRPr lang="zh-CN" altLang="en-US" sz="2800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50335" y="65759"/>
            <a:ext cx="1543573" cy="932532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3" name="Text Box 13"/>
          <p:cNvSpPr txBox="1">
            <a:spLocks noChangeArrowheads="1"/>
          </p:cNvSpPr>
          <p:nvPr/>
        </p:nvSpPr>
        <p:spPr bwMode="auto">
          <a:xfrm>
            <a:off x="337502" y="1092478"/>
            <a:ext cx="2236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（二）颈筋膜间隙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4" name="Text Box 13"/>
          <p:cNvSpPr txBox="1">
            <a:spLocks noChangeArrowheads="1"/>
          </p:cNvSpPr>
          <p:nvPr/>
        </p:nvSpPr>
        <p:spPr bwMode="auto">
          <a:xfrm>
            <a:off x="469518" y="3055163"/>
            <a:ext cx="16257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（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2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）内容：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472543" y="2054827"/>
            <a:ext cx="16257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+mj-ea"/>
                <a:ea typeface="+mj-ea"/>
              </a:rPr>
              <a:t>（</a:t>
            </a:r>
            <a:r>
              <a:rPr lang="en-US" altLang="zh-CN" sz="2000" b="1" dirty="0" smtClean="0">
                <a:latin typeface="+mj-ea"/>
                <a:ea typeface="+mj-ea"/>
              </a:rPr>
              <a:t>1</a:t>
            </a:r>
            <a:r>
              <a:rPr lang="zh-CN" altLang="en-US" sz="2000" b="1" dirty="0" smtClean="0">
                <a:latin typeface="+mj-ea"/>
                <a:ea typeface="+mj-ea"/>
              </a:rPr>
              <a:t>）位置：</a:t>
            </a:r>
            <a:endParaRPr lang="zh-CN" altLang="en-US" sz="2000" b="1" dirty="0">
              <a:latin typeface="+mj-ea"/>
              <a:ea typeface="+mj-ea"/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539192" y="1565885"/>
            <a:ext cx="17764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胸骨上间隙</a:t>
            </a:r>
            <a:endParaRPr lang="zh-CN" altLang="en-US" sz="20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6" name="图片 10269" descr="颈前静脉"/>
          <p:cNvPicPr>
            <a:picLocks noChangeAspect="1" noChangeArrowheads="1"/>
          </p:cNvPicPr>
          <p:nvPr/>
        </p:nvPicPr>
        <p:blipFill>
          <a:blip r:embed="rId3">
            <a:lum bright="-6000" contrast="30000"/>
          </a:blip>
          <a:srcRect/>
          <a:stretch>
            <a:fillRect/>
          </a:stretch>
        </p:blipFill>
        <p:spPr bwMode="auto">
          <a:xfrm>
            <a:off x="8305800" y="3187494"/>
            <a:ext cx="3886200" cy="365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图片 10264" descr="颈筋膜1"/>
          <p:cNvPicPr>
            <a:picLocks noChangeAspect="1" noChangeArrowheads="1"/>
          </p:cNvPicPr>
          <p:nvPr/>
        </p:nvPicPr>
        <p:blipFill>
          <a:blip r:embed="rId4">
            <a:lum bright="-18000" contrast="36000"/>
          </a:blip>
          <a:srcRect/>
          <a:stretch>
            <a:fillRect/>
          </a:stretch>
        </p:blipFill>
        <p:spPr bwMode="auto">
          <a:xfrm>
            <a:off x="8582279" y="0"/>
            <a:ext cx="3505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659779" y="2538169"/>
            <a:ext cx="8007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+mj-ea"/>
                <a:ea typeface="+mj-ea"/>
              </a:rPr>
              <a:t>胸骨颈静脉切迹上方</a:t>
            </a:r>
            <a:r>
              <a:rPr lang="en-US" altLang="zh-CN" sz="2000" b="1" dirty="0" smtClean="0">
                <a:latin typeface="+mj-ea"/>
                <a:ea typeface="+mj-ea"/>
              </a:rPr>
              <a:t>3~4cm</a:t>
            </a:r>
            <a:r>
              <a:rPr lang="zh-CN" altLang="en-US" sz="2000" b="1" dirty="0" smtClean="0">
                <a:latin typeface="+mj-ea"/>
                <a:ea typeface="+mj-ea"/>
              </a:rPr>
              <a:t>处，封套筋膜两层分附于其前、后缘形成</a:t>
            </a:r>
            <a:endParaRPr lang="zh-CN" altLang="en-US" sz="2000" b="1" dirty="0">
              <a:latin typeface="+mj-ea"/>
              <a:ea typeface="+mj-ea"/>
            </a:endParaRP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1134377" y="3639803"/>
            <a:ext cx="1210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颈静脉弓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1135775" y="4052262"/>
            <a:ext cx="1210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颈前静脉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1138724" y="4889537"/>
            <a:ext cx="16081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L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及脂肪组织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1135231" y="4473942"/>
            <a:ext cx="2236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胸锁乳突肌胸骨头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49" name="AutoShape 21"/>
          <p:cNvSpPr>
            <a:spLocks/>
          </p:cNvSpPr>
          <p:nvPr/>
        </p:nvSpPr>
        <p:spPr bwMode="auto">
          <a:xfrm>
            <a:off x="982093" y="3974905"/>
            <a:ext cx="108000" cy="1080000"/>
          </a:xfrm>
          <a:prstGeom prst="leftBrace">
            <a:avLst>
              <a:gd name="adj1" fmla="val 75000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52" grpId="0"/>
      <p:bldP spid="39" grpId="0"/>
      <p:bldP spid="34" grpId="0"/>
      <p:bldP spid="35" grpId="0"/>
      <p:bldP spid="36" grpId="0"/>
      <p:bldP spid="47" grpId="0"/>
      <p:bldP spid="48" grpId="0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932495" y="806587"/>
            <a:ext cx="10259505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2168165" y="264321"/>
            <a:ext cx="4207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B0F0"/>
                </a:solidFill>
                <a:latin typeface="+mj-ea"/>
                <a:ea typeface="+mj-ea"/>
              </a:rPr>
              <a:t>二、颈筋膜及筋膜间隙</a:t>
            </a:r>
            <a:endParaRPr lang="zh-CN" altLang="en-US" sz="2800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50335" y="65759"/>
            <a:ext cx="1543573" cy="932532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3" name="Text Box 13"/>
          <p:cNvSpPr txBox="1">
            <a:spLocks noChangeArrowheads="1"/>
          </p:cNvSpPr>
          <p:nvPr/>
        </p:nvSpPr>
        <p:spPr bwMode="auto">
          <a:xfrm>
            <a:off x="337502" y="1092478"/>
            <a:ext cx="2236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（二）颈筋膜间隙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4" name="Text Box 13"/>
          <p:cNvSpPr txBox="1">
            <a:spLocks noChangeArrowheads="1"/>
          </p:cNvSpPr>
          <p:nvPr/>
        </p:nvSpPr>
        <p:spPr bwMode="auto">
          <a:xfrm>
            <a:off x="469518" y="3107417"/>
            <a:ext cx="16257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（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2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）内容：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472543" y="2054827"/>
            <a:ext cx="16257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+mj-ea"/>
                <a:ea typeface="+mj-ea"/>
              </a:rPr>
              <a:t>（</a:t>
            </a:r>
            <a:r>
              <a:rPr lang="en-US" altLang="zh-CN" sz="2000" b="1" dirty="0" smtClean="0">
                <a:latin typeface="+mj-ea"/>
                <a:ea typeface="+mj-ea"/>
              </a:rPr>
              <a:t>1</a:t>
            </a:r>
            <a:r>
              <a:rPr lang="zh-CN" altLang="en-US" sz="2000" b="1" dirty="0" smtClean="0">
                <a:latin typeface="+mj-ea"/>
                <a:ea typeface="+mj-ea"/>
              </a:rPr>
              <a:t>）位置：</a:t>
            </a:r>
            <a:endParaRPr lang="zh-CN" altLang="en-US" sz="2000" b="1" dirty="0">
              <a:latin typeface="+mj-ea"/>
              <a:ea typeface="+mj-ea"/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539192" y="1565885"/>
            <a:ext cx="17764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气管前间隙</a:t>
            </a:r>
            <a:endParaRPr lang="zh-CN" altLang="en-US" sz="20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659779" y="2538169"/>
            <a:ext cx="58272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+mj-ea"/>
                <a:ea typeface="+mj-ea"/>
              </a:rPr>
              <a:t>气管前筋膜与气管颈部之间的间隙，向下通上纵膈</a:t>
            </a:r>
            <a:endParaRPr lang="zh-CN" altLang="en-US" sz="2000" b="1" dirty="0">
              <a:latin typeface="+mj-ea"/>
              <a:ea typeface="+mj-ea"/>
            </a:endParaRP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951488" y="3639803"/>
            <a:ext cx="16594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甲状腺最下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A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952886" y="4052262"/>
            <a:ext cx="13933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甲状腺下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V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955835" y="4889537"/>
            <a:ext cx="9589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+mj-ea"/>
                <a:ea typeface="+mj-ea"/>
              </a:rPr>
              <a:t>头臂干</a:t>
            </a:r>
            <a:endParaRPr lang="ja-JP" altLang="en-US" sz="2000" b="1" dirty="0">
              <a:latin typeface="+mj-ea"/>
              <a:ea typeface="+mj-ea"/>
            </a:endParaRP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952342" y="4473942"/>
            <a:ext cx="1649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甲状腺奇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V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丛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49" name="AutoShape 21"/>
          <p:cNvSpPr>
            <a:spLocks/>
          </p:cNvSpPr>
          <p:nvPr/>
        </p:nvSpPr>
        <p:spPr bwMode="auto">
          <a:xfrm>
            <a:off x="799204" y="3940069"/>
            <a:ext cx="108000" cy="1908000"/>
          </a:xfrm>
          <a:prstGeom prst="leftBrace">
            <a:avLst>
              <a:gd name="adj1" fmla="val 75000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7413210" y="134166"/>
            <a:ext cx="4691725" cy="3895725"/>
            <a:chOff x="6995178" y="134166"/>
            <a:chExt cx="4691725" cy="3895725"/>
          </a:xfrm>
        </p:grpSpPr>
        <p:pic>
          <p:nvPicPr>
            <p:cNvPr id="31" name="图片 65552" descr="颈筋膜1"/>
            <p:cNvPicPr>
              <a:picLocks noChangeAspect="1" noChangeArrowheads="1"/>
            </p:cNvPicPr>
            <p:nvPr/>
          </p:nvPicPr>
          <p:blipFill>
            <a:blip r:embed="rId3">
              <a:lum bright="-24000" contrast="42000"/>
            </a:blip>
            <a:srcRect/>
            <a:stretch>
              <a:fillRect/>
            </a:stretch>
          </p:blipFill>
          <p:spPr bwMode="auto">
            <a:xfrm>
              <a:off x="7239000" y="134166"/>
              <a:ext cx="4321175" cy="3895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矩形 65554"/>
            <p:cNvSpPr>
              <a:spLocks noChangeArrowheads="1"/>
            </p:cNvSpPr>
            <p:nvPr/>
          </p:nvSpPr>
          <p:spPr bwMode="auto">
            <a:xfrm>
              <a:off x="6995178" y="2179326"/>
              <a:ext cx="198120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b="1" dirty="0">
                  <a:latin typeface="宋体" pitchFamily="2" charset="-122"/>
                </a:rPr>
                <a:t>气管前间隙</a:t>
              </a:r>
              <a:endParaRPr lang="ja-JP" altLang="en-US" b="1" dirty="0">
                <a:latin typeface="宋体" pitchFamily="2" charset="-122"/>
              </a:endParaRPr>
            </a:p>
          </p:txBody>
        </p:sp>
        <p:sp>
          <p:nvSpPr>
            <p:cNvPr id="50" name="矩形 65555"/>
            <p:cNvSpPr>
              <a:spLocks noChangeArrowheads="1"/>
            </p:cNvSpPr>
            <p:nvPr/>
          </p:nvSpPr>
          <p:spPr bwMode="auto">
            <a:xfrm>
              <a:off x="10210800" y="1439091"/>
              <a:ext cx="1406434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b="1">
                  <a:latin typeface="宋体" pitchFamily="2" charset="-122"/>
                </a:rPr>
                <a:t>气管前筋膜</a:t>
              </a:r>
              <a:endParaRPr lang="ja-JP" altLang="en-US" b="1">
                <a:latin typeface="宋体" pitchFamily="2" charset="-122"/>
              </a:endParaRPr>
            </a:p>
          </p:txBody>
        </p:sp>
        <p:sp>
          <p:nvSpPr>
            <p:cNvPr id="51" name="直接连接符 65556"/>
            <p:cNvSpPr>
              <a:spLocks noChangeShapeType="1"/>
            </p:cNvSpPr>
            <p:nvPr/>
          </p:nvSpPr>
          <p:spPr bwMode="auto">
            <a:xfrm flipH="1" flipV="1">
              <a:off x="8124825" y="2505891"/>
              <a:ext cx="685800" cy="609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直接连接符 65557"/>
            <p:cNvSpPr>
              <a:spLocks noChangeShapeType="1"/>
            </p:cNvSpPr>
            <p:nvPr/>
          </p:nvSpPr>
          <p:spPr bwMode="auto">
            <a:xfrm flipV="1">
              <a:off x="8633597" y="1820091"/>
              <a:ext cx="1828800" cy="838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矩形 65558"/>
            <p:cNvSpPr>
              <a:spLocks noChangeArrowheads="1"/>
            </p:cNvSpPr>
            <p:nvPr/>
          </p:nvSpPr>
          <p:spPr bwMode="auto">
            <a:xfrm>
              <a:off x="10515600" y="2201091"/>
              <a:ext cx="1171303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宋体" pitchFamily="2" charset="-122"/>
                </a:rPr>
                <a:t>气管颈部</a:t>
              </a:r>
              <a:endParaRPr lang="ja-JP" altLang="en-US" b="1" dirty="0">
                <a:latin typeface="宋体" pitchFamily="2" charset="-122"/>
              </a:endParaRPr>
            </a:p>
          </p:txBody>
        </p:sp>
        <p:sp>
          <p:nvSpPr>
            <p:cNvPr id="55" name="直接连接符 65559"/>
            <p:cNvSpPr>
              <a:spLocks noChangeShapeType="1"/>
            </p:cNvSpPr>
            <p:nvPr/>
          </p:nvSpPr>
          <p:spPr bwMode="auto">
            <a:xfrm flipV="1">
              <a:off x="8991600" y="2582091"/>
              <a:ext cx="1676400" cy="457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7" name="图片 65553" descr="甲状腺的血管"/>
          <p:cNvPicPr>
            <a:picLocks noChangeAspect="1" noChangeArrowheads="1"/>
          </p:cNvPicPr>
          <p:nvPr/>
        </p:nvPicPr>
        <p:blipFill>
          <a:blip r:embed="rId4">
            <a:lum bright="-12000" contrast="24000"/>
          </a:blip>
          <a:srcRect/>
          <a:stretch>
            <a:fillRect/>
          </a:stretch>
        </p:blipFill>
        <p:spPr bwMode="auto">
          <a:xfrm>
            <a:off x="5794419" y="2676797"/>
            <a:ext cx="3332162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951473" y="5738657"/>
            <a:ext cx="8899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+mj-ea"/>
                <a:ea typeface="+mj-ea"/>
              </a:rPr>
              <a:t>主</a:t>
            </a:r>
            <a:r>
              <a:rPr lang="en-US" altLang="zh-CN" sz="2000" b="1" dirty="0" smtClean="0">
                <a:latin typeface="+mj-ea"/>
                <a:ea typeface="+mj-ea"/>
              </a:rPr>
              <a:t>A</a:t>
            </a:r>
            <a:r>
              <a:rPr lang="zh-CN" altLang="en-US" sz="2000" b="1" dirty="0" smtClean="0">
                <a:latin typeface="+mj-ea"/>
                <a:ea typeface="+mj-ea"/>
              </a:rPr>
              <a:t>弓</a:t>
            </a:r>
            <a:endParaRPr lang="ja-JP" altLang="en-US" sz="2000" b="1" dirty="0">
              <a:latin typeface="+mj-ea"/>
              <a:ea typeface="+mj-ea"/>
            </a:endParaRPr>
          </a:p>
        </p:txBody>
      </p:sp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947980" y="5323062"/>
            <a:ext cx="11368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左头臂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V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52" grpId="0"/>
      <p:bldP spid="39" grpId="0"/>
      <p:bldP spid="34" grpId="0"/>
      <p:bldP spid="35" grpId="0"/>
      <p:bldP spid="36" grpId="0"/>
      <p:bldP spid="47" grpId="0"/>
      <p:bldP spid="48" grpId="0"/>
      <p:bldP spid="49" grpId="0" animBg="1"/>
      <p:bldP spid="58" grpId="0"/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932495" y="806587"/>
            <a:ext cx="10259505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2168165" y="264321"/>
            <a:ext cx="4207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B0F0"/>
                </a:solidFill>
                <a:latin typeface="+mj-ea"/>
                <a:ea typeface="+mj-ea"/>
              </a:rPr>
              <a:t>二、颈筋膜及筋膜间隙</a:t>
            </a:r>
            <a:endParaRPr lang="zh-CN" altLang="en-US" sz="2800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50335" y="65759"/>
            <a:ext cx="1543573" cy="932532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3" name="Text Box 13"/>
          <p:cNvSpPr txBox="1">
            <a:spLocks noChangeArrowheads="1"/>
          </p:cNvSpPr>
          <p:nvPr/>
        </p:nvSpPr>
        <p:spPr bwMode="auto">
          <a:xfrm>
            <a:off x="337502" y="1092478"/>
            <a:ext cx="2236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（二）颈筋膜间隙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4" name="Text Box 13"/>
          <p:cNvSpPr txBox="1">
            <a:spLocks noChangeArrowheads="1"/>
          </p:cNvSpPr>
          <p:nvPr/>
        </p:nvSpPr>
        <p:spPr bwMode="auto">
          <a:xfrm>
            <a:off x="469518" y="3551576"/>
            <a:ext cx="21387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（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2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）连通关系：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539192" y="1565885"/>
            <a:ext cx="15199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咽后间隙</a:t>
            </a:r>
            <a:endParaRPr lang="zh-CN" altLang="en-US" sz="20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2423237" y="3544029"/>
            <a:ext cx="3539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+mj-ea"/>
                <a:ea typeface="+mj-ea"/>
              </a:rPr>
              <a:t>向下通后纵隔，经腋鞘通腋窝</a:t>
            </a:r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534830" y="2606603"/>
            <a:ext cx="15199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4. 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椎前间隙</a:t>
            </a:r>
            <a:endParaRPr lang="zh-CN" altLang="en-US" sz="20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Text Box 13"/>
          <p:cNvSpPr txBox="1">
            <a:spLocks noChangeArrowheads="1"/>
          </p:cNvSpPr>
          <p:nvPr/>
        </p:nvSpPr>
        <p:spPr bwMode="auto">
          <a:xfrm>
            <a:off x="476890" y="3060709"/>
            <a:ext cx="16257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+mj-ea"/>
                <a:ea typeface="+mj-ea"/>
              </a:rPr>
              <a:t>（</a:t>
            </a:r>
            <a:r>
              <a:rPr lang="en-US" altLang="zh-CN" sz="2000" b="1" dirty="0" smtClean="0">
                <a:latin typeface="+mj-ea"/>
                <a:ea typeface="+mj-ea"/>
              </a:rPr>
              <a:t>1</a:t>
            </a:r>
            <a:r>
              <a:rPr lang="zh-CN" altLang="en-US" sz="2000" b="1" dirty="0" smtClean="0">
                <a:latin typeface="+mj-ea"/>
                <a:ea typeface="+mj-ea"/>
              </a:rPr>
              <a:t>）位置：</a:t>
            </a:r>
            <a:endParaRPr lang="zh-CN" altLang="en-US" sz="2000" b="1" dirty="0">
              <a:latin typeface="+mj-ea"/>
              <a:ea typeface="+mj-ea"/>
            </a:endParaRPr>
          </a:p>
        </p:txBody>
      </p:sp>
      <p:sp>
        <p:nvSpPr>
          <p:cNvPr id="61" name="Text Box 13"/>
          <p:cNvSpPr txBox="1">
            <a:spLocks noChangeArrowheads="1"/>
          </p:cNvSpPr>
          <p:nvPr/>
        </p:nvSpPr>
        <p:spPr bwMode="auto">
          <a:xfrm>
            <a:off x="1939952" y="3060647"/>
            <a:ext cx="37753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椎前筋膜与脊柱、颈深肌群之间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62" name="文本框 13334"/>
          <p:cNvSpPr txBox="1">
            <a:spLocks noChangeArrowheads="1"/>
          </p:cNvSpPr>
          <p:nvPr/>
        </p:nvSpPr>
        <p:spPr bwMode="auto">
          <a:xfrm>
            <a:off x="698863" y="4391388"/>
            <a:ext cx="5971904" cy="40011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latin typeface="+mj-ea"/>
                <a:ea typeface="+mj-ea"/>
              </a:rPr>
              <a:t>颈椎结核脓肿</a:t>
            </a:r>
            <a:r>
              <a:rPr lang="en-US" altLang="zh-CN" sz="2000" b="1" dirty="0">
                <a:latin typeface="+mj-ea"/>
                <a:ea typeface="+mj-ea"/>
              </a:rPr>
              <a:t>,</a:t>
            </a:r>
            <a:r>
              <a:rPr lang="zh-CN" altLang="en-US" sz="2000" b="1" dirty="0">
                <a:latin typeface="+mj-ea"/>
                <a:ea typeface="+mj-ea"/>
              </a:rPr>
              <a:t>多积于此间隙</a:t>
            </a:r>
            <a:r>
              <a:rPr lang="en-US" altLang="zh-CN" sz="2000" b="1" dirty="0">
                <a:latin typeface="+mj-ea"/>
                <a:ea typeface="+mj-ea"/>
              </a:rPr>
              <a:t>,</a:t>
            </a:r>
            <a:r>
              <a:rPr lang="zh-CN" altLang="en-US" sz="2000" b="1" dirty="0">
                <a:latin typeface="+mj-ea"/>
                <a:ea typeface="+mj-ea"/>
              </a:rPr>
              <a:t>并经腋鞘扩散至腋窝</a:t>
            </a:r>
            <a:endParaRPr lang="ja-JP" altLang="en-US" sz="2000" b="1" dirty="0">
              <a:latin typeface="+mj-ea"/>
              <a:ea typeface="+mj-ea"/>
            </a:endParaRPr>
          </a:p>
        </p:txBody>
      </p:sp>
      <p:sp>
        <p:nvSpPr>
          <p:cNvPr id="64" name="文本框 13334"/>
          <p:cNvSpPr txBox="1">
            <a:spLocks noChangeArrowheads="1"/>
          </p:cNvSpPr>
          <p:nvPr/>
        </p:nvSpPr>
        <p:spPr bwMode="auto">
          <a:xfrm>
            <a:off x="694500" y="4787640"/>
            <a:ext cx="5980613" cy="40011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 smtClean="0">
                <a:latin typeface="+mj-ea"/>
                <a:ea typeface="+mj-ea"/>
              </a:rPr>
              <a:t>脓肿溃破可沿咽后间隙向下至后纵隔</a:t>
            </a:r>
            <a:endParaRPr lang="ja-JP" altLang="en-US" sz="2000" b="1" dirty="0">
              <a:latin typeface="+mj-ea"/>
              <a:ea typeface="+mj-ea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6464019" y="455022"/>
            <a:ext cx="5640921" cy="5486400"/>
            <a:chOff x="5262177" y="455022"/>
            <a:chExt cx="5640921" cy="5486400"/>
          </a:xfrm>
        </p:grpSpPr>
        <p:pic>
          <p:nvPicPr>
            <p:cNvPr id="65" name="图片 13317" descr="颈筋膜1"/>
            <p:cNvPicPr>
              <a:picLocks noChangeAspect="1" noChangeArrowheads="1"/>
            </p:cNvPicPr>
            <p:nvPr/>
          </p:nvPicPr>
          <p:blipFill>
            <a:blip r:embed="rId3">
              <a:lum bright="-18000" contrast="42000"/>
            </a:blip>
            <a:srcRect/>
            <a:stretch>
              <a:fillRect/>
            </a:stretch>
          </p:blipFill>
          <p:spPr bwMode="auto">
            <a:xfrm>
              <a:off x="5715000" y="455022"/>
              <a:ext cx="4967288" cy="548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" name="文本框 13318"/>
            <p:cNvSpPr txBox="1">
              <a:spLocks noChangeArrowheads="1"/>
            </p:cNvSpPr>
            <p:nvPr/>
          </p:nvSpPr>
          <p:spPr bwMode="auto">
            <a:xfrm>
              <a:off x="5270886" y="3426822"/>
              <a:ext cx="1600200" cy="3476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zh-CN" altLang="en-US" b="1" dirty="0">
                  <a:latin typeface="宋体" pitchFamily="2" charset="-122"/>
                </a:rPr>
                <a:t>咽后间隙</a:t>
              </a:r>
            </a:p>
          </p:txBody>
        </p:sp>
        <p:sp>
          <p:nvSpPr>
            <p:cNvPr id="67" name="文本框 13319"/>
            <p:cNvSpPr txBox="1">
              <a:spLocks noChangeArrowheads="1"/>
            </p:cNvSpPr>
            <p:nvPr/>
          </p:nvSpPr>
          <p:spPr bwMode="auto">
            <a:xfrm>
              <a:off x="9766626" y="4069760"/>
              <a:ext cx="1110343" cy="286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zh-CN" altLang="en-US" b="1" dirty="0">
                  <a:latin typeface="宋体" pitchFamily="2" charset="-122"/>
                </a:rPr>
                <a:t>椎前间隙</a:t>
              </a:r>
            </a:p>
          </p:txBody>
        </p:sp>
        <p:sp>
          <p:nvSpPr>
            <p:cNvPr id="68" name="直接连接符 13320"/>
            <p:cNvSpPr>
              <a:spLocks noChangeShapeType="1"/>
            </p:cNvSpPr>
            <p:nvPr/>
          </p:nvSpPr>
          <p:spPr bwMode="auto">
            <a:xfrm flipH="1" flipV="1">
              <a:off x="6172200" y="3655422"/>
              <a:ext cx="1828800" cy="228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直接连接符 13321"/>
            <p:cNvSpPr>
              <a:spLocks noChangeShapeType="1"/>
            </p:cNvSpPr>
            <p:nvPr/>
          </p:nvSpPr>
          <p:spPr bwMode="auto">
            <a:xfrm flipV="1">
              <a:off x="8229600" y="4341222"/>
              <a:ext cx="2362200" cy="190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文本框 13322"/>
            <p:cNvSpPr txBox="1">
              <a:spLocks noChangeArrowheads="1"/>
            </p:cNvSpPr>
            <p:nvPr/>
          </p:nvSpPr>
          <p:spPr bwMode="auto">
            <a:xfrm>
              <a:off x="5262177" y="3807822"/>
              <a:ext cx="167640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 dirty="0"/>
                <a:t>椎前筋膜</a:t>
              </a:r>
              <a:endParaRPr lang="ja-JP" altLang="en-US" b="1" dirty="0"/>
            </a:p>
          </p:txBody>
        </p:sp>
        <p:sp>
          <p:nvSpPr>
            <p:cNvPr id="71" name="文本框 13323"/>
            <p:cNvSpPr txBox="1">
              <a:spLocks noChangeArrowheads="1"/>
            </p:cNvSpPr>
            <p:nvPr/>
          </p:nvSpPr>
          <p:spPr bwMode="auto">
            <a:xfrm>
              <a:off x="5273067" y="2893422"/>
              <a:ext cx="167640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 dirty="0"/>
                <a:t>颊咽筋膜</a:t>
              </a:r>
              <a:endParaRPr lang="ja-JP" altLang="en-US" b="1" dirty="0"/>
            </a:p>
          </p:txBody>
        </p:sp>
        <p:sp>
          <p:nvSpPr>
            <p:cNvPr id="72" name="直接连接符 13324"/>
            <p:cNvSpPr>
              <a:spLocks noChangeShapeType="1"/>
            </p:cNvSpPr>
            <p:nvPr/>
          </p:nvSpPr>
          <p:spPr bwMode="auto">
            <a:xfrm flipH="1" flipV="1">
              <a:off x="6019800" y="3122022"/>
              <a:ext cx="1814513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直接连接符 13325"/>
            <p:cNvSpPr>
              <a:spLocks noChangeShapeType="1"/>
            </p:cNvSpPr>
            <p:nvPr/>
          </p:nvSpPr>
          <p:spPr bwMode="auto">
            <a:xfrm flipH="1" flipV="1">
              <a:off x="6172200" y="4036422"/>
              <a:ext cx="198120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文本框 13326"/>
            <p:cNvSpPr txBox="1">
              <a:spLocks noChangeArrowheads="1"/>
            </p:cNvSpPr>
            <p:nvPr/>
          </p:nvSpPr>
          <p:spPr bwMode="auto">
            <a:xfrm>
              <a:off x="9766448" y="3503022"/>
              <a:ext cx="1136650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 dirty="0"/>
                <a:t>椎前筋膜</a:t>
              </a:r>
              <a:endParaRPr lang="ja-JP" altLang="en-US" b="1" dirty="0"/>
            </a:p>
          </p:txBody>
        </p:sp>
        <p:sp>
          <p:nvSpPr>
            <p:cNvPr id="76" name="直接连接符 13327"/>
            <p:cNvSpPr>
              <a:spLocks noChangeShapeType="1"/>
            </p:cNvSpPr>
            <p:nvPr/>
          </p:nvSpPr>
          <p:spPr bwMode="auto">
            <a:xfrm flipH="1">
              <a:off x="8058150" y="3731622"/>
              <a:ext cx="2319338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文本框 13328"/>
            <p:cNvSpPr txBox="1">
              <a:spLocks noChangeArrowheads="1"/>
            </p:cNvSpPr>
            <p:nvPr/>
          </p:nvSpPr>
          <p:spPr bwMode="auto">
            <a:xfrm>
              <a:off x="9775335" y="4493622"/>
              <a:ext cx="1127760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 dirty="0"/>
                <a:t>颈深肌群</a:t>
              </a:r>
              <a:endParaRPr lang="ja-JP" altLang="en-US" b="1" dirty="0"/>
            </a:p>
          </p:txBody>
        </p:sp>
        <p:sp>
          <p:nvSpPr>
            <p:cNvPr id="78" name="直接连接符 13329"/>
            <p:cNvSpPr>
              <a:spLocks noChangeShapeType="1"/>
            </p:cNvSpPr>
            <p:nvPr/>
          </p:nvSpPr>
          <p:spPr bwMode="auto">
            <a:xfrm flipV="1">
              <a:off x="8324850" y="4798422"/>
              <a:ext cx="2133600" cy="333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638014" y="2046118"/>
            <a:ext cx="71096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+mj-ea"/>
                <a:ea typeface="+mj-ea"/>
              </a:rPr>
              <a:t>椎前筋膜与颊咽筋膜之间，延伸至咽外侧壁的部分称咽旁间隙</a:t>
            </a:r>
            <a:endParaRPr lang="zh-CN" altLang="en-US" sz="2000" b="1" dirty="0">
              <a:latin typeface="+mj-ea"/>
              <a:ea typeface="+mj-ea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39" grpId="0"/>
      <p:bldP spid="35" grpId="0"/>
      <p:bldP spid="56" grpId="0"/>
      <p:bldP spid="60" grpId="0"/>
      <p:bldP spid="61" grpId="0"/>
      <p:bldP spid="62" grpId="0" animBg="1"/>
      <p:bldP spid="64" grpId="0" animBg="1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教学资源\精品课程建设资料(解剖学）\精品课程图片\运动系统\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7487" y="1"/>
            <a:ext cx="5094514" cy="5836884"/>
          </a:xfrm>
          <a:prstGeom prst="rect">
            <a:avLst/>
          </a:prstGeom>
          <a:noFill/>
        </p:spPr>
      </p:pic>
      <p:graphicFrame>
        <p:nvGraphicFramePr>
          <p:cNvPr id="102" name="对象 17435"/>
          <p:cNvGraphicFramePr>
            <a:graphicFrameLocks/>
          </p:cNvGraphicFramePr>
          <p:nvPr/>
        </p:nvGraphicFramePr>
        <p:xfrm>
          <a:off x="4720021" y="3704469"/>
          <a:ext cx="3204437" cy="2463029"/>
        </p:xfrm>
        <a:graphic>
          <a:graphicData uri="http://schemas.openxmlformats.org/presentationml/2006/ole">
            <p:oleObj spid="_x0000_s4099" r:id="rId5" imgW="4850794" imgH="4241270" progId="">
              <p:embed/>
            </p:oleObj>
          </a:graphicData>
        </a:graphic>
      </p:graphicFrame>
      <p:cxnSp>
        <p:nvCxnSpPr>
          <p:cNvPr id="4" name="直接连接符 3"/>
          <p:cNvCxnSpPr/>
          <p:nvPr/>
        </p:nvCxnSpPr>
        <p:spPr>
          <a:xfrm>
            <a:off x="1932495" y="806587"/>
            <a:ext cx="10259505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2168165" y="264321"/>
            <a:ext cx="4207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第三节  颈前区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06794" y="1471685"/>
            <a:ext cx="2031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B0F0"/>
                </a:solidFill>
                <a:latin typeface="+mj-ea"/>
                <a:ea typeface="+mj-ea"/>
              </a:rPr>
              <a:t>一、舌骨上区</a:t>
            </a:r>
            <a:endParaRPr lang="zh-CN" altLang="en-US" sz="2400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50335" y="65759"/>
            <a:ext cx="1543573" cy="932532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3" name="Text Box 13"/>
          <p:cNvSpPr txBox="1">
            <a:spLocks noChangeArrowheads="1"/>
          </p:cNvSpPr>
          <p:nvPr/>
        </p:nvSpPr>
        <p:spPr bwMode="auto">
          <a:xfrm>
            <a:off x="337502" y="1980156"/>
            <a:ext cx="19800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（一）颏下三角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2658484" y="1461775"/>
            <a:ext cx="3533311" cy="45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包括颏下三角和下颌下三角</a:t>
            </a:r>
            <a:endParaRPr lang="zh-CN" altLang="en-US" sz="20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617185" y="1057031"/>
            <a:ext cx="39340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以舌骨为界分为舌骨上、下区</a:t>
            </a:r>
            <a:r>
              <a:rPr lang="en-US" altLang="zh-CN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部</a:t>
            </a:r>
            <a:endParaRPr lang="zh-CN" altLang="en-US" sz="20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333140" y="3705685"/>
            <a:ext cx="2236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（二）下颌下三角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9457510" y="957946"/>
            <a:ext cx="557355" cy="1123403"/>
            <a:chOff x="9457510" y="957946"/>
            <a:chExt cx="557355" cy="1123403"/>
          </a:xfrm>
        </p:grpSpPr>
        <p:cxnSp>
          <p:nvCxnSpPr>
            <p:cNvPr id="47" name="直接连接符 46"/>
            <p:cNvCxnSpPr/>
            <p:nvPr/>
          </p:nvCxnSpPr>
          <p:spPr>
            <a:xfrm rot="5400000">
              <a:off x="9013376" y="1436918"/>
              <a:ext cx="1097277" cy="1915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rot="16200000" flipH="1">
              <a:off x="9292047" y="1323708"/>
              <a:ext cx="1071154" cy="3396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rot="10800000" flipV="1">
              <a:off x="9457510" y="2011682"/>
              <a:ext cx="557355" cy="609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 Box 13"/>
          <p:cNvSpPr txBox="1">
            <a:spLocks noChangeArrowheads="1"/>
          </p:cNvSpPr>
          <p:nvPr/>
        </p:nvSpPr>
        <p:spPr bwMode="auto">
          <a:xfrm>
            <a:off x="568303" y="4134623"/>
            <a:ext cx="12634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1. 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境界：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66" name="Text Box 13"/>
          <p:cNvSpPr txBox="1">
            <a:spLocks noChangeArrowheads="1"/>
          </p:cNvSpPr>
          <p:nvPr/>
        </p:nvSpPr>
        <p:spPr bwMode="auto">
          <a:xfrm>
            <a:off x="569701" y="4564500"/>
            <a:ext cx="12634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2. 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内容：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grpSp>
        <p:nvGrpSpPr>
          <p:cNvPr id="94" name="组合 93"/>
          <p:cNvGrpSpPr/>
          <p:nvPr/>
        </p:nvGrpSpPr>
        <p:grpSpPr>
          <a:xfrm>
            <a:off x="9744891" y="862151"/>
            <a:ext cx="1097281" cy="1214845"/>
            <a:chOff x="9744891" y="862151"/>
            <a:chExt cx="1097281" cy="1214845"/>
          </a:xfrm>
        </p:grpSpPr>
        <p:cxnSp>
          <p:nvCxnSpPr>
            <p:cNvPr id="69" name="直接连接符 68"/>
            <p:cNvCxnSpPr/>
            <p:nvPr/>
          </p:nvCxnSpPr>
          <p:spPr>
            <a:xfrm rot="10800000" flipV="1">
              <a:off x="10084528" y="1724297"/>
              <a:ext cx="757644" cy="3483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rot="16200000" flipH="1">
              <a:off x="9313818" y="1293228"/>
              <a:ext cx="1214845" cy="3526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>
              <a:off x="9744891" y="879566"/>
              <a:ext cx="1079863" cy="8534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 Box 13"/>
          <p:cNvSpPr txBox="1">
            <a:spLocks noChangeArrowheads="1"/>
          </p:cNvSpPr>
          <p:nvPr/>
        </p:nvSpPr>
        <p:spPr bwMode="auto">
          <a:xfrm>
            <a:off x="1652644" y="4084565"/>
            <a:ext cx="455656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二腹肌前、后腹与下颌体下缘围成</a:t>
            </a:r>
            <a:endParaRPr lang="zh-CN" altLang="en-US" sz="20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6" name="Text Box 13"/>
          <p:cNvSpPr txBox="1">
            <a:spLocks noChangeArrowheads="1"/>
          </p:cNvSpPr>
          <p:nvPr/>
        </p:nvSpPr>
        <p:spPr bwMode="auto">
          <a:xfrm>
            <a:off x="780506" y="5035122"/>
            <a:ext cx="1210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下颌下腺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97" name="Text Box 13"/>
          <p:cNvSpPr txBox="1">
            <a:spLocks noChangeArrowheads="1"/>
          </p:cNvSpPr>
          <p:nvPr/>
        </p:nvSpPr>
        <p:spPr bwMode="auto">
          <a:xfrm>
            <a:off x="781904" y="5447581"/>
            <a:ext cx="25474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血管：舌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A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、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V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，面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A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98" name="Text Box 13"/>
          <p:cNvSpPr txBox="1">
            <a:spLocks noChangeArrowheads="1"/>
          </p:cNvSpPr>
          <p:nvPr/>
        </p:nvSpPr>
        <p:spPr bwMode="auto">
          <a:xfrm>
            <a:off x="784853" y="6284856"/>
            <a:ext cx="13869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下颌下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L.N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99" name="Text Box 7"/>
          <p:cNvSpPr txBox="1">
            <a:spLocks noChangeArrowheads="1"/>
          </p:cNvSpPr>
          <p:nvPr/>
        </p:nvSpPr>
        <p:spPr bwMode="auto">
          <a:xfrm>
            <a:off x="781360" y="5869261"/>
            <a:ext cx="39164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神经：舌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N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，舌下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N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，下颌下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N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节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100" name="AutoShape 21"/>
          <p:cNvSpPr>
            <a:spLocks/>
          </p:cNvSpPr>
          <p:nvPr/>
        </p:nvSpPr>
        <p:spPr bwMode="auto">
          <a:xfrm>
            <a:off x="671766" y="5370224"/>
            <a:ext cx="108000" cy="1080000"/>
          </a:xfrm>
          <a:prstGeom prst="leftBrace">
            <a:avLst>
              <a:gd name="adj1" fmla="val 75000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1" name="图片 17434" descr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1766" y="3272240"/>
            <a:ext cx="4546481" cy="358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3" name="组合 112"/>
          <p:cNvGrpSpPr/>
          <p:nvPr/>
        </p:nvGrpSpPr>
        <p:grpSpPr>
          <a:xfrm>
            <a:off x="6827532" y="78381"/>
            <a:ext cx="5294796" cy="3211288"/>
            <a:chOff x="6675393" y="254726"/>
            <a:chExt cx="5058971" cy="2854506"/>
          </a:xfrm>
        </p:grpSpPr>
        <p:pic>
          <p:nvPicPr>
            <p:cNvPr id="103" name="图片 17425" descr="舌下间隙"/>
            <p:cNvPicPr>
              <a:picLocks noChangeAspect="1" noChangeArrowheads="1"/>
            </p:cNvPicPr>
            <p:nvPr/>
          </p:nvPicPr>
          <p:blipFill>
            <a:blip r:embed="rId7">
              <a:lum bright="-18000" contrast="30000"/>
            </a:blip>
            <a:srcRect/>
            <a:stretch>
              <a:fillRect/>
            </a:stretch>
          </p:blipFill>
          <p:spPr bwMode="auto">
            <a:xfrm>
              <a:off x="7620000" y="261257"/>
              <a:ext cx="3671888" cy="284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" name="矩形 17426"/>
            <p:cNvSpPr>
              <a:spLocks noChangeArrowheads="1"/>
            </p:cNvSpPr>
            <p:nvPr/>
          </p:nvSpPr>
          <p:spPr bwMode="auto">
            <a:xfrm>
              <a:off x="6675393" y="444623"/>
              <a:ext cx="914401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>
                  <a:latin typeface="宋体" pitchFamily="2" charset="-122"/>
                </a:rPr>
                <a:t>面</a:t>
              </a:r>
              <a:r>
                <a:rPr lang="en-US" altLang="zh-CN" b="1">
                  <a:latin typeface="宋体" pitchFamily="2" charset="-122"/>
                </a:rPr>
                <a:t>A</a:t>
              </a:r>
            </a:p>
          </p:txBody>
        </p:sp>
        <p:sp>
          <p:nvSpPr>
            <p:cNvPr id="105" name="矩形 17427"/>
            <p:cNvSpPr>
              <a:spLocks noChangeArrowheads="1"/>
            </p:cNvSpPr>
            <p:nvPr/>
          </p:nvSpPr>
          <p:spPr bwMode="auto">
            <a:xfrm>
              <a:off x="6725323" y="1198882"/>
              <a:ext cx="129540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 b="1" dirty="0">
                  <a:latin typeface="宋体" pitchFamily="2" charset="-122"/>
                </a:rPr>
                <a:t>舌A、V</a:t>
              </a:r>
            </a:p>
          </p:txBody>
        </p:sp>
        <p:sp>
          <p:nvSpPr>
            <p:cNvPr id="106" name="直接连接符 17428"/>
            <p:cNvSpPr>
              <a:spLocks noChangeShapeType="1"/>
            </p:cNvSpPr>
            <p:nvPr/>
          </p:nvSpPr>
          <p:spPr bwMode="auto">
            <a:xfrm flipH="1" flipV="1">
              <a:off x="7010400" y="723220"/>
              <a:ext cx="2362200" cy="528637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" name="直接连接符 17429"/>
            <p:cNvSpPr>
              <a:spLocks noChangeShapeType="1"/>
            </p:cNvSpPr>
            <p:nvPr/>
          </p:nvSpPr>
          <p:spPr bwMode="auto">
            <a:xfrm flipH="1" flipV="1">
              <a:off x="7481888" y="1404257"/>
              <a:ext cx="2438400" cy="1143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" name="矩形 17430"/>
            <p:cNvSpPr>
              <a:spLocks noChangeArrowheads="1"/>
            </p:cNvSpPr>
            <p:nvPr/>
          </p:nvSpPr>
          <p:spPr bwMode="auto">
            <a:xfrm>
              <a:off x="10849293" y="254726"/>
              <a:ext cx="610478" cy="3282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ja-JP" altLang="en-US" b="1">
                  <a:latin typeface="宋体" pitchFamily="2" charset="-122"/>
                </a:rPr>
                <a:t>舌N</a:t>
              </a:r>
            </a:p>
          </p:txBody>
        </p:sp>
        <p:sp>
          <p:nvSpPr>
            <p:cNvPr id="109" name="矩形 17431"/>
            <p:cNvSpPr>
              <a:spLocks noChangeArrowheads="1"/>
            </p:cNvSpPr>
            <p:nvPr/>
          </p:nvSpPr>
          <p:spPr bwMode="auto">
            <a:xfrm>
              <a:off x="10896600" y="2125122"/>
              <a:ext cx="837764" cy="3282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宋体" pitchFamily="2" charset="-122"/>
                </a:rPr>
                <a:t>舌下</a:t>
              </a:r>
              <a:r>
                <a:rPr lang="ja-JP" altLang="en-US" b="1" dirty="0">
                  <a:latin typeface="宋体" pitchFamily="2" charset="-122"/>
                </a:rPr>
                <a:t>N</a:t>
              </a:r>
            </a:p>
          </p:txBody>
        </p:sp>
        <p:sp>
          <p:nvSpPr>
            <p:cNvPr id="110" name="直接连接符 17432"/>
            <p:cNvSpPr>
              <a:spLocks noChangeShapeType="1"/>
            </p:cNvSpPr>
            <p:nvPr/>
          </p:nvSpPr>
          <p:spPr bwMode="auto">
            <a:xfrm flipH="1" flipV="1">
              <a:off x="9767888" y="1647145"/>
              <a:ext cx="1295400" cy="6858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" name="直接连接符 17433"/>
            <p:cNvSpPr>
              <a:spLocks noChangeShapeType="1"/>
            </p:cNvSpPr>
            <p:nvPr/>
          </p:nvSpPr>
          <p:spPr bwMode="auto">
            <a:xfrm flipH="1">
              <a:off x="9829800" y="489857"/>
              <a:ext cx="1295400" cy="733425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1" name="Text Box 13"/>
          <p:cNvSpPr txBox="1">
            <a:spLocks noChangeArrowheads="1"/>
          </p:cNvSpPr>
          <p:nvPr/>
        </p:nvSpPr>
        <p:spPr bwMode="auto">
          <a:xfrm>
            <a:off x="543554" y="2421809"/>
            <a:ext cx="72330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左、右二腹肌前腹与舌骨体之间的三角区，内有</a:t>
            </a:r>
            <a:r>
              <a:rPr lang="en-US" altLang="zh-CN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1~3</a:t>
            </a:r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个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颏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L.N</a:t>
            </a:r>
            <a:endParaRPr lang="zh-CN" altLang="en-US" sz="2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Text Box 13"/>
          <p:cNvSpPr txBox="1">
            <a:spLocks noChangeArrowheads="1"/>
          </p:cNvSpPr>
          <p:nvPr/>
        </p:nvSpPr>
        <p:spPr bwMode="auto">
          <a:xfrm>
            <a:off x="547901" y="2786105"/>
            <a:ext cx="5490606" cy="85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颏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L.N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收纳下唇、颏部、口底、舌尖等的淋巴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        </a:t>
            </a:r>
            <a:r>
              <a:rPr lang="zh-CN" altLang="en-US" sz="2000" b="1" dirty="0" smtClean="0">
                <a:solidFill>
                  <a:schemeClr val="accent4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舌尖或唇部癌变可直接转移至此</a:t>
            </a:r>
            <a:r>
              <a:rPr lang="en-US" altLang="zh-CN" sz="2000" b="1" dirty="0" smtClean="0">
                <a:solidFill>
                  <a:schemeClr val="accent4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L.N</a:t>
            </a:r>
            <a:endParaRPr lang="zh-CN" altLang="en-US" sz="2000" b="1" dirty="0">
              <a:solidFill>
                <a:schemeClr val="accent4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3" grpId="0"/>
      <p:bldP spid="65" grpId="0"/>
      <p:bldP spid="67" grpId="0"/>
      <p:bldP spid="36" grpId="0"/>
      <p:bldP spid="64" grpId="0"/>
      <p:bldP spid="66" grpId="0"/>
      <p:bldP spid="95" grpId="0"/>
      <p:bldP spid="96" grpId="0"/>
      <p:bldP spid="97" grpId="0"/>
      <p:bldP spid="98" grpId="0"/>
      <p:bldP spid="99" grpId="0"/>
      <p:bldP spid="100" grpId="0" animBg="1"/>
      <p:bldP spid="71" grpId="0"/>
      <p:bldP spid="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932495" y="806587"/>
            <a:ext cx="10259505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2168165" y="264321"/>
            <a:ext cx="4207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第三节  颈前区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06794" y="1078500"/>
            <a:ext cx="2031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B0F0"/>
                </a:solidFill>
                <a:latin typeface="+mj-ea"/>
                <a:ea typeface="+mj-ea"/>
              </a:rPr>
              <a:t>二、舌骨下区</a:t>
            </a:r>
            <a:endParaRPr lang="zh-CN" altLang="en-US" sz="2400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50335" y="65759"/>
            <a:ext cx="1543573" cy="932532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3" name="Text Box 13"/>
          <p:cNvSpPr txBox="1">
            <a:spLocks noChangeArrowheads="1"/>
          </p:cNvSpPr>
          <p:nvPr/>
        </p:nvSpPr>
        <p:spPr bwMode="auto">
          <a:xfrm>
            <a:off x="337502" y="1588891"/>
            <a:ext cx="19159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（一）颈</a:t>
            </a: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三角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2658484" y="1068590"/>
            <a:ext cx="3533311" cy="45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包括</a:t>
            </a:r>
            <a:r>
              <a:rPr lang="zh-CN" altLang="en-US" sz="2000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颈</a:t>
            </a:r>
            <a:r>
              <a:rPr lang="en-US" altLang="zh-CN" sz="2000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2000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三角和肌三角</a:t>
            </a:r>
            <a:endParaRPr lang="zh-CN" altLang="en-US" sz="2000" b="1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4" name="Text Box 13"/>
          <p:cNvSpPr txBox="1">
            <a:spLocks noChangeArrowheads="1"/>
          </p:cNvSpPr>
          <p:nvPr/>
        </p:nvSpPr>
        <p:spPr bwMode="auto">
          <a:xfrm>
            <a:off x="568303" y="2046063"/>
            <a:ext cx="12634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1. 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境界：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66" name="Text Box 13"/>
          <p:cNvSpPr txBox="1">
            <a:spLocks noChangeArrowheads="1"/>
          </p:cNvSpPr>
          <p:nvPr/>
        </p:nvSpPr>
        <p:spPr bwMode="auto">
          <a:xfrm>
            <a:off x="569701" y="2998480"/>
            <a:ext cx="12634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2. 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内容：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96" name="Text Box 13"/>
          <p:cNvSpPr txBox="1">
            <a:spLocks noChangeArrowheads="1"/>
          </p:cNvSpPr>
          <p:nvPr/>
        </p:nvSpPr>
        <p:spPr bwMode="auto">
          <a:xfrm>
            <a:off x="864396" y="3818535"/>
            <a:ext cx="5806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A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97" name="Text Box 13"/>
          <p:cNvSpPr txBox="1">
            <a:spLocks noChangeArrowheads="1"/>
          </p:cNvSpPr>
          <p:nvPr/>
        </p:nvSpPr>
        <p:spPr bwMode="auto">
          <a:xfrm>
            <a:off x="865794" y="4566554"/>
            <a:ext cx="8274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V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：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98" name="Text Box 13"/>
          <p:cNvSpPr txBox="1">
            <a:spLocks noChangeArrowheads="1"/>
          </p:cNvSpPr>
          <p:nvPr/>
        </p:nvSpPr>
        <p:spPr bwMode="auto">
          <a:xfrm>
            <a:off x="868743" y="6158839"/>
            <a:ext cx="1590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下颌下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L.N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99" name="Text Box 7"/>
          <p:cNvSpPr txBox="1">
            <a:spLocks noChangeArrowheads="1"/>
          </p:cNvSpPr>
          <p:nvPr/>
        </p:nvSpPr>
        <p:spPr bwMode="auto">
          <a:xfrm>
            <a:off x="865250" y="5348961"/>
            <a:ext cx="6062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N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8216298" y="78373"/>
            <a:ext cx="3886200" cy="4757990"/>
            <a:chOff x="7848600" y="148045"/>
            <a:chExt cx="3886200" cy="4757990"/>
          </a:xfrm>
        </p:grpSpPr>
        <p:pic>
          <p:nvPicPr>
            <p:cNvPr id="53" name="图片 69640" descr="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848600" y="148045"/>
              <a:ext cx="3886200" cy="4627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直接连接符 69641"/>
            <p:cNvSpPr>
              <a:spLocks noChangeShapeType="1"/>
            </p:cNvSpPr>
            <p:nvPr/>
          </p:nvSpPr>
          <p:spPr bwMode="auto">
            <a:xfrm flipV="1">
              <a:off x="10439400" y="757645"/>
              <a:ext cx="762000" cy="1828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直接连接符 69642"/>
            <p:cNvSpPr>
              <a:spLocks noChangeShapeType="1"/>
            </p:cNvSpPr>
            <p:nvPr/>
          </p:nvSpPr>
          <p:spPr bwMode="auto">
            <a:xfrm flipH="1">
              <a:off x="10607040" y="3348445"/>
              <a:ext cx="60960" cy="12409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直接连接符 69643"/>
            <p:cNvSpPr>
              <a:spLocks noChangeShapeType="1"/>
            </p:cNvSpPr>
            <p:nvPr/>
          </p:nvSpPr>
          <p:spPr bwMode="auto">
            <a:xfrm flipH="1">
              <a:off x="9222377" y="2934789"/>
              <a:ext cx="661852" cy="12888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矩形 69644"/>
            <p:cNvSpPr>
              <a:spLocks noChangeArrowheads="1"/>
            </p:cNvSpPr>
            <p:nvPr/>
          </p:nvSpPr>
          <p:spPr bwMode="auto">
            <a:xfrm>
              <a:off x="8236128" y="4156141"/>
              <a:ext cx="2057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800" b="1" dirty="0">
                  <a:latin typeface="Arial" pitchFamily="34" charset="0"/>
                </a:rPr>
                <a:t>胸锁乳突肌前缘</a:t>
              </a:r>
            </a:p>
          </p:txBody>
        </p:sp>
        <p:sp>
          <p:nvSpPr>
            <p:cNvPr id="59" name="矩形 69645"/>
            <p:cNvSpPr>
              <a:spLocks noChangeArrowheads="1"/>
            </p:cNvSpPr>
            <p:nvPr/>
          </p:nvSpPr>
          <p:spPr bwMode="auto">
            <a:xfrm>
              <a:off x="9657786" y="4539322"/>
              <a:ext cx="1942011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1800" b="1" dirty="0">
                  <a:latin typeface="Arial" pitchFamily="34" charset="0"/>
                </a:rPr>
                <a:t>肩胛舌骨肌上腹</a:t>
              </a:r>
            </a:p>
          </p:txBody>
        </p:sp>
        <p:sp>
          <p:nvSpPr>
            <p:cNvPr id="60" name="矩形 69646"/>
            <p:cNvSpPr>
              <a:spLocks noChangeArrowheads="1"/>
            </p:cNvSpPr>
            <p:nvPr/>
          </p:nvSpPr>
          <p:spPr bwMode="auto">
            <a:xfrm>
              <a:off x="10197714" y="224245"/>
              <a:ext cx="1436918" cy="531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60000"/>
                </a:lnSpc>
                <a:spcBef>
                  <a:spcPct val="10000"/>
                </a:spcBef>
              </a:pPr>
              <a:r>
                <a:rPr lang="zh-CN" altLang="en-US" sz="1800" b="1" dirty="0">
                  <a:latin typeface="Arial" pitchFamily="34" charset="0"/>
                </a:rPr>
                <a:t>二腹肌后腹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9997443" y="2238107"/>
            <a:ext cx="1341141" cy="1515289"/>
            <a:chOff x="9657806" y="2316479"/>
            <a:chExt cx="1175656" cy="1375954"/>
          </a:xfrm>
        </p:grpSpPr>
        <p:sp>
          <p:nvSpPr>
            <p:cNvPr id="62" name="直接连接符 69642"/>
            <p:cNvSpPr>
              <a:spLocks noChangeShapeType="1"/>
            </p:cNvSpPr>
            <p:nvPr/>
          </p:nvSpPr>
          <p:spPr bwMode="auto">
            <a:xfrm flipH="1">
              <a:off x="10519954" y="2821576"/>
              <a:ext cx="300446" cy="853441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直接连接符 69642"/>
            <p:cNvSpPr>
              <a:spLocks noChangeShapeType="1"/>
            </p:cNvSpPr>
            <p:nvPr/>
          </p:nvSpPr>
          <p:spPr bwMode="auto">
            <a:xfrm>
              <a:off x="9657806" y="2316480"/>
              <a:ext cx="862148" cy="1375953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直接连接符 69642"/>
            <p:cNvSpPr>
              <a:spLocks noChangeShapeType="1"/>
            </p:cNvSpPr>
            <p:nvPr/>
          </p:nvSpPr>
          <p:spPr bwMode="auto">
            <a:xfrm>
              <a:off x="9662159" y="2316479"/>
              <a:ext cx="1171303" cy="505098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5" name="Text Box 13"/>
          <p:cNvSpPr txBox="1">
            <a:spLocks noChangeArrowheads="1"/>
          </p:cNvSpPr>
          <p:nvPr/>
        </p:nvSpPr>
        <p:spPr bwMode="auto">
          <a:xfrm>
            <a:off x="1652643" y="1996005"/>
            <a:ext cx="689046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胸锁乳突肌上份前缘、肩胛舌骨肌上腹、二腹肌后腹围成</a:t>
            </a:r>
            <a:endParaRPr lang="zh-CN" altLang="en-US" sz="20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5" name="Text Box 13"/>
          <p:cNvSpPr txBox="1">
            <a:spLocks noChangeArrowheads="1"/>
          </p:cNvSpPr>
          <p:nvPr/>
        </p:nvSpPr>
        <p:spPr bwMode="auto">
          <a:xfrm>
            <a:off x="1553772" y="3466957"/>
            <a:ext cx="8899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颈总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A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76" name="Text Box 13"/>
          <p:cNvSpPr txBox="1">
            <a:spLocks noChangeArrowheads="1"/>
          </p:cNvSpPr>
          <p:nvPr/>
        </p:nvSpPr>
        <p:spPr bwMode="auto">
          <a:xfrm>
            <a:off x="1555170" y="3812304"/>
            <a:ext cx="19159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颈外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A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及其分支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1554626" y="4158483"/>
            <a:ext cx="8899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颈内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A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1561537" y="4564231"/>
            <a:ext cx="19062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颈内</a:t>
            </a:r>
            <a:r>
              <a:rPr lang="en-US" altLang="zh-CN" sz="2000" b="1" dirty="0" smtClean="0">
                <a:solidFill>
                  <a:srgbClr val="FF0000"/>
                </a:solidFill>
                <a:latin typeface="+mj-ea"/>
                <a:ea typeface="+mj-ea"/>
              </a:rPr>
              <a:t>V</a:t>
            </a:r>
            <a:r>
              <a:rPr lang="zh-CN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及其属支</a:t>
            </a:r>
            <a:endParaRPr lang="zh-CN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1551814" y="4976057"/>
            <a:ext cx="9156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舌下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N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82" name="Text Box 13"/>
          <p:cNvSpPr txBox="1">
            <a:spLocks noChangeArrowheads="1"/>
          </p:cNvSpPr>
          <p:nvPr/>
        </p:nvSpPr>
        <p:spPr bwMode="auto">
          <a:xfrm>
            <a:off x="1553212" y="5329793"/>
            <a:ext cx="6591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副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N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1552668" y="5692750"/>
            <a:ext cx="9156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迷走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N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84" name="Text Box 13"/>
          <p:cNvSpPr txBox="1">
            <a:spLocks noChangeArrowheads="1"/>
          </p:cNvSpPr>
          <p:nvPr/>
        </p:nvSpPr>
        <p:spPr bwMode="auto">
          <a:xfrm>
            <a:off x="1648282" y="2444511"/>
            <a:ext cx="385553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顶为封套筋膜，底为椎前筋膜</a:t>
            </a:r>
            <a:endParaRPr lang="zh-CN" altLang="en-US" sz="20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AutoShape 21"/>
          <p:cNvSpPr>
            <a:spLocks/>
          </p:cNvSpPr>
          <p:nvPr/>
        </p:nvSpPr>
        <p:spPr bwMode="auto">
          <a:xfrm>
            <a:off x="1436563" y="3668474"/>
            <a:ext cx="108000" cy="720000"/>
          </a:xfrm>
          <a:prstGeom prst="leftBrace">
            <a:avLst>
              <a:gd name="adj1" fmla="val 75000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AutoShape 21"/>
          <p:cNvSpPr>
            <a:spLocks/>
          </p:cNvSpPr>
          <p:nvPr/>
        </p:nvSpPr>
        <p:spPr bwMode="auto">
          <a:xfrm>
            <a:off x="1429572" y="5188280"/>
            <a:ext cx="108000" cy="720000"/>
          </a:xfrm>
          <a:prstGeom prst="leftBrace">
            <a:avLst>
              <a:gd name="adj1" fmla="val 75000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1655838" y="2998571"/>
            <a:ext cx="2492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血管、神经、淋巴结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3746097" y="3822091"/>
            <a:ext cx="2108269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颈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A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窦和颈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A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小球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pic>
        <p:nvPicPr>
          <p:cNvPr id="55" name="图片 70677" descr="头颈部的动脉"/>
          <p:cNvPicPr>
            <a:picLocks noChangeAspect="1" noChangeArrowheads="1"/>
          </p:cNvPicPr>
          <p:nvPr/>
        </p:nvPicPr>
        <p:blipFill>
          <a:blip r:embed="rId4">
            <a:lum bright="-6000" contrast="42000"/>
          </a:blip>
          <a:srcRect/>
          <a:stretch>
            <a:fillRect/>
          </a:stretch>
        </p:blipFill>
        <p:spPr bwMode="auto">
          <a:xfrm>
            <a:off x="8067487" y="130628"/>
            <a:ext cx="4114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图片 70678" descr="颈动脉窦"/>
          <p:cNvPicPr>
            <a:picLocks noChangeAspect="1" noChangeArrowheads="1"/>
          </p:cNvPicPr>
          <p:nvPr/>
        </p:nvPicPr>
        <p:blipFill>
          <a:blip r:embed="rId5">
            <a:lum bright="-18000" contrast="42000"/>
          </a:blip>
          <a:srcRect/>
          <a:stretch>
            <a:fillRect/>
          </a:stretch>
        </p:blipFill>
        <p:spPr bwMode="auto">
          <a:xfrm>
            <a:off x="6888555" y="3217339"/>
            <a:ext cx="162718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3" grpId="0"/>
      <p:bldP spid="65" grpId="0"/>
      <p:bldP spid="64" grpId="0"/>
      <p:bldP spid="66" grpId="0"/>
      <p:bldP spid="96" grpId="0"/>
      <p:bldP spid="97" grpId="0"/>
      <p:bldP spid="98" grpId="0"/>
      <p:bldP spid="99" grpId="0"/>
      <p:bldP spid="95" grpId="0"/>
      <p:bldP spid="75" grpId="0"/>
      <p:bldP spid="76" grpId="0"/>
      <p:bldP spid="77" grpId="0"/>
      <p:bldP spid="80" grpId="0"/>
      <p:bldP spid="81" grpId="0"/>
      <p:bldP spid="82" grpId="0"/>
      <p:bldP spid="83" grpId="0"/>
      <p:bldP spid="84" grpId="0"/>
      <p:bldP spid="49" grpId="0" animBg="1"/>
      <p:bldP spid="50" grpId="0" animBg="1"/>
      <p:bldP spid="51" grpId="0"/>
      <p:bldP spid="5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pc02\Desktop\t013a68ca58216a85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3129" y="155803"/>
            <a:ext cx="4328871" cy="5792151"/>
          </a:xfrm>
          <a:prstGeom prst="rect">
            <a:avLst/>
          </a:prstGeom>
          <a:noFill/>
        </p:spPr>
      </p:pic>
      <p:pic>
        <p:nvPicPr>
          <p:cNvPr id="68" name="图片 71701" descr="胸锁乳突肌"/>
          <p:cNvPicPr>
            <a:picLocks noChangeAspect="1" noChangeArrowheads="1"/>
          </p:cNvPicPr>
          <p:nvPr/>
        </p:nvPicPr>
        <p:blipFill>
          <a:blip r:embed="rId4">
            <a:lum contrast="24000"/>
          </a:blip>
          <a:srcRect/>
          <a:stretch>
            <a:fillRect/>
          </a:stretch>
        </p:blipFill>
        <p:spPr bwMode="auto">
          <a:xfrm>
            <a:off x="6294304" y="252549"/>
            <a:ext cx="5897696" cy="635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图片 11267" descr="j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61463" y="633555"/>
            <a:ext cx="5930537" cy="562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直接连接符 3"/>
          <p:cNvCxnSpPr/>
          <p:nvPr/>
        </p:nvCxnSpPr>
        <p:spPr>
          <a:xfrm>
            <a:off x="1932495" y="806587"/>
            <a:ext cx="10259505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2168165" y="264321"/>
            <a:ext cx="4207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第三节  颈前区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50335" y="65759"/>
            <a:ext cx="1543573" cy="932532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4" name="Text Box 13"/>
          <p:cNvSpPr txBox="1">
            <a:spLocks noChangeArrowheads="1"/>
          </p:cNvSpPr>
          <p:nvPr/>
        </p:nvSpPr>
        <p:spPr bwMode="auto">
          <a:xfrm>
            <a:off x="568303" y="1192581"/>
            <a:ext cx="915635" cy="40011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舌下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N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66" name="Text Box 13"/>
          <p:cNvSpPr txBox="1">
            <a:spLocks noChangeArrowheads="1"/>
          </p:cNvSpPr>
          <p:nvPr/>
        </p:nvSpPr>
        <p:spPr bwMode="auto">
          <a:xfrm>
            <a:off x="2476876" y="1622481"/>
            <a:ext cx="1210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颈袢上根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75" name="Text Box 13"/>
          <p:cNvSpPr txBox="1">
            <a:spLocks noChangeArrowheads="1"/>
          </p:cNvSpPr>
          <p:nvPr/>
        </p:nvSpPr>
        <p:spPr bwMode="auto">
          <a:xfrm>
            <a:off x="717745" y="2387080"/>
            <a:ext cx="11047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C2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、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C3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76" name="Text Box 13"/>
          <p:cNvSpPr txBox="1">
            <a:spLocks noChangeArrowheads="1"/>
          </p:cNvSpPr>
          <p:nvPr/>
        </p:nvSpPr>
        <p:spPr bwMode="auto">
          <a:xfrm>
            <a:off x="3897780" y="1818020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tx2"/>
                </a:solidFill>
                <a:latin typeface="+mj-ea"/>
                <a:ea typeface="+mj-ea"/>
              </a:rPr>
              <a:t>吻合</a:t>
            </a:r>
            <a:endParaRPr lang="zh-CN" altLang="en-US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3740477" y="2486418"/>
            <a:ext cx="27494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分支分布于舌骨下肌群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733208" y="1858378"/>
            <a:ext cx="516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C1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50" name="AutoShape 21"/>
          <p:cNvSpPr>
            <a:spLocks/>
          </p:cNvSpPr>
          <p:nvPr/>
        </p:nvSpPr>
        <p:spPr bwMode="auto">
          <a:xfrm flipH="1">
            <a:off x="3702513" y="1939964"/>
            <a:ext cx="108000" cy="504000"/>
          </a:xfrm>
          <a:prstGeom prst="leftBrace">
            <a:avLst>
              <a:gd name="adj1" fmla="val 75000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 sz="2000" b="1">
              <a:latin typeface="+mj-ea"/>
              <a:ea typeface="+mj-ea"/>
            </a:endParaRPr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1621007" y="1439723"/>
            <a:ext cx="9444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tx2"/>
                </a:solidFill>
                <a:latin typeface="+mj-ea"/>
                <a:ea typeface="+mj-ea"/>
              </a:rPr>
              <a:t>C1</a:t>
            </a:r>
            <a:r>
              <a:rPr lang="zh-CN" altLang="en-US" b="1" dirty="0" smtClean="0">
                <a:solidFill>
                  <a:schemeClr val="tx2"/>
                </a:solidFill>
                <a:latin typeface="+mj-ea"/>
                <a:ea typeface="+mj-ea"/>
              </a:rPr>
              <a:t>分离</a:t>
            </a:r>
            <a:endParaRPr lang="zh-CN" altLang="en-US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4660500" y="1993270"/>
            <a:ext cx="697627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颈袢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2472525" y="2358413"/>
            <a:ext cx="1210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颈袢下根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cxnSp>
        <p:nvCxnSpPr>
          <p:cNvPr id="48" name="直接箭头连接符 47"/>
          <p:cNvCxnSpPr/>
          <p:nvPr/>
        </p:nvCxnSpPr>
        <p:spPr>
          <a:xfrm>
            <a:off x="1741717" y="1828789"/>
            <a:ext cx="766355" cy="0"/>
          </a:xfrm>
          <a:prstGeom prst="straightConnector1">
            <a:avLst/>
          </a:prstGeom>
          <a:ln w="38100"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Box 13"/>
          <p:cNvSpPr txBox="1">
            <a:spLocks noChangeArrowheads="1"/>
          </p:cNvSpPr>
          <p:nvPr/>
        </p:nvSpPr>
        <p:spPr bwMode="auto">
          <a:xfrm>
            <a:off x="1808237" y="2184302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tx2"/>
                </a:solidFill>
                <a:latin typeface="+mj-ea"/>
                <a:ea typeface="+mj-ea"/>
              </a:rPr>
              <a:t>发出</a:t>
            </a:r>
            <a:endParaRPr lang="zh-CN" altLang="en-US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cxnSp>
        <p:nvCxnSpPr>
          <p:cNvPr id="54" name="直接箭头连接符 53"/>
          <p:cNvCxnSpPr/>
          <p:nvPr/>
        </p:nvCxnSpPr>
        <p:spPr>
          <a:xfrm>
            <a:off x="1850575" y="2573367"/>
            <a:ext cx="612000" cy="0"/>
          </a:xfrm>
          <a:prstGeom prst="straightConnector1">
            <a:avLst/>
          </a:prstGeom>
          <a:ln w="38100"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/>
          <p:nvPr/>
        </p:nvCxnSpPr>
        <p:spPr>
          <a:xfrm>
            <a:off x="3862255" y="2207602"/>
            <a:ext cx="766355" cy="0"/>
          </a:xfrm>
          <a:prstGeom prst="straightConnector1">
            <a:avLst/>
          </a:prstGeom>
          <a:ln w="38100"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569701" y="2989771"/>
            <a:ext cx="17764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latin typeface="+mj-ea"/>
                <a:ea typeface="+mj-ea"/>
              </a:rPr>
              <a:t>3. </a:t>
            </a:r>
            <a:r>
              <a:rPr lang="zh-CN" altLang="en-US" sz="2000" b="1" dirty="0" smtClean="0">
                <a:solidFill>
                  <a:srgbClr val="C00000"/>
                </a:solidFill>
                <a:latin typeface="+mj-ea"/>
                <a:ea typeface="+mj-ea"/>
              </a:rPr>
              <a:t>二腹肌后腹</a:t>
            </a:r>
            <a:endParaRPr lang="zh-CN" altLang="en-US" sz="20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57" name="Text Box 13"/>
          <p:cNvSpPr txBox="1">
            <a:spLocks noChangeArrowheads="1"/>
          </p:cNvSpPr>
          <p:nvPr/>
        </p:nvSpPr>
        <p:spPr bwMode="auto">
          <a:xfrm>
            <a:off x="707634" y="3496302"/>
            <a:ext cx="36583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颈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A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三角和下颌下三角的分界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709032" y="4418501"/>
            <a:ext cx="11576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毗邻：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60" name="Text Box 13"/>
          <p:cNvSpPr txBox="1">
            <a:spLocks noChangeArrowheads="1"/>
          </p:cNvSpPr>
          <p:nvPr/>
        </p:nvSpPr>
        <p:spPr bwMode="auto">
          <a:xfrm>
            <a:off x="912288" y="3927390"/>
            <a:ext cx="3518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颌面部和颈部手术的重要标志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62" name="Text Box 13"/>
          <p:cNvSpPr txBox="1">
            <a:spLocks noChangeArrowheads="1"/>
          </p:cNvSpPr>
          <p:nvPr/>
        </p:nvSpPr>
        <p:spPr bwMode="auto">
          <a:xfrm>
            <a:off x="873072" y="4850296"/>
            <a:ext cx="41376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浅面：耳大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N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、下颌后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V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、面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N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颈支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63" name="Text Box 13"/>
          <p:cNvSpPr txBox="1">
            <a:spLocks noChangeArrowheads="1"/>
          </p:cNvSpPr>
          <p:nvPr/>
        </p:nvSpPr>
        <p:spPr bwMode="auto">
          <a:xfrm>
            <a:off x="874470" y="5262755"/>
            <a:ext cx="67922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深面：颈内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A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、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V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，颈外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A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，迷走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N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，副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N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，舌下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N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，交感干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877419" y="6100030"/>
            <a:ext cx="23903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下缘：枕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A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，舌下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N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873926" y="5684435"/>
            <a:ext cx="33778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上缘：耳后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A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，面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N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，舌咽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N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47" name="AutoShape 21"/>
          <p:cNvSpPr>
            <a:spLocks/>
          </p:cNvSpPr>
          <p:nvPr/>
        </p:nvSpPr>
        <p:spPr bwMode="auto">
          <a:xfrm flipH="1">
            <a:off x="1555847" y="1578566"/>
            <a:ext cx="108000" cy="504000"/>
          </a:xfrm>
          <a:prstGeom prst="leftBrace">
            <a:avLst>
              <a:gd name="adj1" fmla="val 75000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2295911" y="1914360"/>
            <a:ext cx="15824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solidFill>
                  <a:srgbClr val="C00000"/>
                </a:solidFill>
                <a:latin typeface="+mj-ea"/>
                <a:ea typeface="+mj-ea"/>
              </a:rPr>
              <a:t>（舌下</a:t>
            </a:r>
            <a:r>
              <a:rPr lang="en-US" altLang="zh-CN" sz="1600" b="1" dirty="0" smtClean="0">
                <a:solidFill>
                  <a:srgbClr val="C00000"/>
                </a:solidFill>
                <a:latin typeface="+mj-ea"/>
                <a:ea typeface="+mj-ea"/>
              </a:rPr>
              <a:t>N</a:t>
            </a:r>
            <a:r>
              <a:rPr lang="zh-CN" altLang="en-US" sz="1600" b="1" dirty="0" smtClean="0">
                <a:solidFill>
                  <a:srgbClr val="C00000"/>
                </a:solidFill>
                <a:latin typeface="+mj-ea"/>
                <a:ea typeface="+mj-ea"/>
              </a:rPr>
              <a:t>降支）</a:t>
            </a:r>
            <a:endParaRPr lang="zh-CN" altLang="en-US" sz="16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6" grpId="0"/>
      <p:bldP spid="75" grpId="0"/>
      <p:bldP spid="76" grpId="0"/>
      <p:bldP spid="77" grpId="0"/>
      <p:bldP spid="81" grpId="0"/>
      <p:bldP spid="50" grpId="0" animBg="1"/>
      <p:bldP spid="51" grpId="0"/>
      <p:bldP spid="52" grpId="0" animBg="1"/>
      <p:bldP spid="39" grpId="0"/>
      <p:bldP spid="53" grpId="0"/>
      <p:bldP spid="56" grpId="0"/>
      <p:bldP spid="57" grpId="0"/>
      <p:bldP spid="58" grpId="0"/>
      <p:bldP spid="60" grpId="0"/>
      <p:bldP spid="62" grpId="0"/>
      <p:bldP spid="63" grpId="0"/>
      <p:bldP spid="65" grpId="0"/>
      <p:bldP spid="67" grpId="0"/>
      <p:bldP spid="47" grpId="0" animBg="1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932495" y="806587"/>
            <a:ext cx="10259505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63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2168165" y="264321"/>
            <a:ext cx="2780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新知目标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淘宝网chenying0907出品 1"/>
          <p:cNvGrpSpPr/>
          <p:nvPr/>
        </p:nvGrpSpPr>
        <p:grpSpPr>
          <a:xfrm>
            <a:off x="742382" y="1569956"/>
            <a:ext cx="8629846" cy="433070"/>
            <a:chOff x="5834" y="3118"/>
            <a:chExt cx="11342" cy="682"/>
          </a:xfrm>
        </p:grpSpPr>
        <p:sp>
          <p:nvSpPr>
            <p:cNvPr id="8" name="淘宝网chenying0907出品 7"/>
            <p:cNvSpPr/>
            <p:nvPr/>
          </p:nvSpPr>
          <p:spPr>
            <a:xfrm>
              <a:off x="5834" y="3118"/>
              <a:ext cx="11342" cy="668"/>
            </a:xfrm>
            <a:prstGeom prst="rect">
              <a:avLst/>
            </a:prstGeom>
            <a:solidFill>
              <a:srgbClr val="1F4E7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9" name="淘宝网chenying0907出品 8"/>
            <p:cNvSpPr txBox="1"/>
            <p:nvPr/>
          </p:nvSpPr>
          <p:spPr>
            <a:xfrm>
              <a:off x="6209" y="3170"/>
              <a:ext cx="10595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1.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颈深筋膜的区分、各层的包被关系和形成的结构 </a:t>
              </a:r>
              <a:endParaRPr lang="zh-CN" altLang="en-US" sz="20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" name="淘宝网chenying0907出品 1"/>
          <p:cNvGrpSpPr/>
          <p:nvPr/>
        </p:nvGrpSpPr>
        <p:grpSpPr>
          <a:xfrm>
            <a:off x="743780" y="2006646"/>
            <a:ext cx="8629846" cy="433070"/>
            <a:chOff x="5834" y="3118"/>
            <a:chExt cx="11342" cy="682"/>
          </a:xfrm>
        </p:grpSpPr>
        <p:sp>
          <p:nvSpPr>
            <p:cNvPr id="19" name="淘宝网chenying0907出品 7"/>
            <p:cNvSpPr/>
            <p:nvPr/>
          </p:nvSpPr>
          <p:spPr>
            <a:xfrm>
              <a:off x="5834" y="3118"/>
              <a:ext cx="11342" cy="668"/>
            </a:xfrm>
            <a:prstGeom prst="rect">
              <a:avLst/>
            </a:prstGeom>
            <a:solidFill>
              <a:srgbClr val="1F4E7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0" name="淘宝网chenying0907出品 8"/>
            <p:cNvSpPr txBox="1"/>
            <p:nvPr/>
          </p:nvSpPr>
          <p:spPr>
            <a:xfrm>
              <a:off x="6209" y="3170"/>
              <a:ext cx="10831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2.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下颌下三角、颈动脉三角肌、肌三角的境界和内容</a:t>
              </a:r>
              <a:endParaRPr lang="zh-CN" altLang="en-US" sz="20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" name="淘宝网chenying0907出品 1"/>
          <p:cNvGrpSpPr/>
          <p:nvPr/>
        </p:nvGrpSpPr>
        <p:grpSpPr>
          <a:xfrm>
            <a:off x="745178" y="2434229"/>
            <a:ext cx="8629846" cy="433070"/>
            <a:chOff x="5834" y="3118"/>
            <a:chExt cx="11342" cy="682"/>
          </a:xfrm>
        </p:grpSpPr>
        <p:sp>
          <p:nvSpPr>
            <p:cNvPr id="17" name="淘宝网chenying0907出品 7"/>
            <p:cNvSpPr/>
            <p:nvPr/>
          </p:nvSpPr>
          <p:spPr>
            <a:xfrm>
              <a:off x="5834" y="3118"/>
              <a:ext cx="11342" cy="668"/>
            </a:xfrm>
            <a:prstGeom prst="rect">
              <a:avLst/>
            </a:prstGeom>
            <a:solidFill>
              <a:srgbClr val="1F4E7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1" name="淘宝网chenying0907出品 8"/>
            <p:cNvSpPr txBox="1"/>
            <p:nvPr/>
          </p:nvSpPr>
          <p:spPr>
            <a:xfrm>
              <a:off x="6209" y="3170"/>
              <a:ext cx="10831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3.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甲状腺的形态、位置和毗邻，被膜和血管</a:t>
              </a:r>
              <a:endParaRPr lang="zh-CN" altLang="en-US" sz="20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1" name="淘宝网chenying0907出品 1"/>
          <p:cNvGrpSpPr/>
          <p:nvPr/>
        </p:nvGrpSpPr>
        <p:grpSpPr>
          <a:xfrm>
            <a:off x="745178" y="2869287"/>
            <a:ext cx="9017131" cy="433070"/>
            <a:chOff x="5834" y="3118"/>
            <a:chExt cx="11851" cy="682"/>
          </a:xfrm>
        </p:grpSpPr>
        <p:sp>
          <p:nvSpPr>
            <p:cNvPr id="26" name="淘宝网chenying0907出品 7"/>
            <p:cNvSpPr/>
            <p:nvPr/>
          </p:nvSpPr>
          <p:spPr>
            <a:xfrm>
              <a:off x="5834" y="3118"/>
              <a:ext cx="11342" cy="668"/>
            </a:xfrm>
            <a:prstGeom prst="rect">
              <a:avLst/>
            </a:prstGeom>
            <a:solidFill>
              <a:srgbClr val="1F4E7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7" name="淘宝网chenying0907出品 8"/>
            <p:cNvSpPr txBox="1"/>
            <p:nvPr/>
          </p:nvSpPr>
          <p:spPr>
            <a:xfrm>
              <a:off x="6209" y="3170"/>
              <a:ext cx="11476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4.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气管颈部的毗邻，胸导管颈部的毗邻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,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前斜角肌、二腹肌后腹的毗邻</a:t>
              </a:r>
              <a:endParaRPr lang="zh-CN" altLang="en-US" sz="20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3" name="淘宝网chenying0907出品 1"/>
          <p:cNvGrpSpPr/>
          <p:nvPr/>
        </p:nvGrpSpPr>
        <p:grpSpPr>
          <a:xfrm>
            <a:off x="745176" y="3300531"/>
            <a:ext cx="8629846" cy="433070"/>
            <a:chOff x="5834" y="3118"/>
            <a:chExt cx="11342" cy="682"/>
          </a:xfrm>
        </p:grpSpPr>
        <p:sp>
          <p:nvSpPr>
            <p:cNvPr id="30" name="淘宝网chenying0907出品 7"/>
            <p:cNvSpPr/>
            <p:nvPr/>
          </p:nvSpPr>
          <p:spPr>
            <a:xfrm>
              <a:off x="5834" y="3118"/>
              <a:ext cx="11342" cy="668"/>
            </a:xfrm>
            <a:prstGeom prst="rect">
              <a:avLst/>
            </a:prstGeom>
            <a:solidFill>
              <a:srgbClr val="1F4E7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1" name="淘宝网chenying0907出品 8"/>
            <p:cNvSpPr txBox="1"/>
            <p:nvPr/>
          </p:nvSpPr>
          <p:spPr>
            <a:xfrm>
              <a:off x="6209" y="3170"/>
              <a:ext cx="10831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en-US" altLang="zh-CN" sz="20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5.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颈外侧深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L.N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的区分、锁骨上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L.N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和魏尔啸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L.N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的位置与临床意义</a:t>
              </a:r>
            </a:p>
          </p:txBody>
        </p:sp>
      </p:grpSp>
      <p:grpSp>
        <p:nvGrpSpPr>
          <p:cNvPr id="14" name="组合 33"/>
          <p:cNvGrpSpPr/>
          <p:nvPr/>
        </p:nvGrpSpPr>
        <p:grpSpPr>
          <a:xfrm>
            <a:off x="50334" y="65758"/>
            <a:ext cx="1744909" cy="1117090"/>
            <a:chOff x="-1344978" y="-685187"/>
            <a:chExt cx="6781080" cy="6092478"/>
          </a:xfrm>
        </p:grpSpPr>
        <p:sp>
          <p:nvSpPr>
            <p:cNvPr id="35" name="椭圆 3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淘宝网chenying0907出品 1"/>
          <p:cNvGrpSpPr/>
          <p:nvPr/>
        </p:nvGrpSpPr>
        <p:grpSpPr>
          <a:xfrm>
            <a:off x="746729" y="3734135"/>
            <a:ext cx="8629846" cy="433070"/>
            <a:chOff x="5834" y="3118"/>
            <a:chExt cx="11342" cy="682"/>
          </a:xfrm>
        </p:grpSpPr>
        <p:sp>
          <p:nvSpPr>
            <p:cNvPr id="49" name="淘宝网chenying0907出品 7"/>
            <p:cNvSpPr/>
            <p:nvPr/>
          </p:nvSpPr>
          <p:spPr>
            <a:xfrm>
              <a:off x="5834" y="3118"/>
              <a:ext cx="11342" cy="668"/>
            </a:xfrm>
            <a:prstGeom prst="rect">
              <a:avLst/>
            </a:prstGeom>
            <a:solidFill>
              <a:srgbClr val="1F4E7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0" name="淘宝网chenying0907出品 8"/>
            <p:cNvSpPr txBox="1"/>
            <p:nvPr/>
          </p:nvSpPr>
          <p:spPr>
            <a:xfrm>
              <a:off x="6209" y="3170"/>
              <a:ext cx="10595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6.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颈根部的境界、内容和毗邻</a:t>
              </a:r>
              <a:endParaRPr lang="zh-CN" altLang="en-US" sz="20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1" name="淘宝网chenying0907出品 1"/>
          <p:cNvGrpSpPr/>
          <p:nvPr/>
        </p:nvGrpSpPr>
        <p:grpSpPr>
          <a:xfrm>
            <a:off x="748127" y="4162116"/>
            <a:ext cx="8629846" cy="433070"/>
            <a:chOff x="5834" y="3118"/>
            <a:chExt cx="11342" cy="682"/>
          </a:xfrm>
        </p:grpSpPr>
        <p:sp>
          <p:nvSpPr>
            <p:cNvPr id="52" name="淘宝网chenying0907出品 7"/>
            <p:cNvSpPr/>
            <p:nvPr/>
          </p:nvSpPr>
          <p:spPr>
            <a:xfrm>
              <a:off x="5834" y="3118"/>
              <a:ext cx="11342" cy="668"/>
            </a:xfrm>
            <a:prstGeom prst="rect">
              <a:avLst/>
            </a:prstGeom>
            <a:solidFill>
              <a:srgbClr val="1F4E7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3" name="淘宝网chenying0907出品 8"/>
            <p:cNvSpPr txBox="1"/>
            <p:nvPr/>
          </p:nvSpPr>
          <p:spPr>
            <a:xfrm>
              <a:off x="6209" y="3170"/>
              <a:ext cx="10831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7.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枕三角、锁骨上大窝、椎动脉三角的境界和内容</a:t>
              </a:r>
              <a:endParaRPr lang="zh-CN" altLang="en-US" sz="20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4" name="淘宝网chenying0907出品 1"/>
          <p:cNvGrpSpPr/>
          <p:nvPr/>
        </p:nvGrpSpPr>
        <p:grpSpPr>
          <a:xfrm>
            <a:off x="749525" y="4598408"/>
            <a:ext cx="8629846" cy="433070"/>
            <a:chOff x="5834" y="3118"/>
            <a:chExt cx="11342" cy="682"/>
          </a:xfrm>
        </p:grpSpPr>
        <p:sp>
          <p:nvSpPr>
            <p:cNvPr id="55" name="淘宝网chenying0907出品 7"/>
            <p:cNvSpPr/>
            <p:nvPr/>
          </p:nvSpPr>
          <p:spPr>
            <a:xfrm>
              <a:off x="5834" y="3118"/>
              <a:ext cx="11342" cy="668"/>
            </a:xfrm>
            <a:prstGeom prst="rect">
              <a:avLst/>
            </a:prstGeom>
            <a:solidFill>
              <a:srgbClr val="1F4E7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6" name="淘宝网chenying0907出品 8"/>
            <p:cNvSpPr txBox="1"/>
            <p:nvPr/>
          </p:nvSpPr>
          <p:spPr>
            <a:xfrm>
              <a:off x="6209" y="3170"/>
              <a:ext cx="10831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en-US" altLang="zh-CN" sz="20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8.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概念：颈动脉鞘、胸膜顶、斜角肌间隙、颈袢、 静脉角</a:t>
              </a:r>
              <a:endParaRPr lang="zh-CN" altLang="en-US" sz="20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F:\教学资源\精品课程建设资料(解剖学）\精品课程图片\运动系统\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3110" y="407264"/>
            <a:ext cx="5229225" cy="5991225"/>
          </a:xfrm>
          <a:prstGeom prst="rect">
            <a:avLst/>
          </a:prstGeom>
          <a:noFill/>
        </p:spPr>
      </p:pic>
      <p:sp>
        <p:nvSpPr>
          <p:cNvPr id="88" name="圆角矩形 87"/>
          <p:cNvSpPr/>
          <p:nvPr/>
        </p:nvSpPr>
        <p:spPr>
          <a:xfrm>
            <a:off x="3479090" y="4288972"/>
            <a:ext cx="2177143" cy="169817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圆角矩形 86"/>
          <p:cNvSpPr/>
          <p:nvPr/>
        </p:nvSpPr>
        <p:spPr>
          <a:xfrm>
            <a:off x="792481" y="4284623"/>
            <a:ext cx="2177143" cy="169817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1932495" y="806587"/>
            <a:ext cx="10259505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2168165" y="264321"/>
            <a:ext cx="4207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B0F0"/>
                </a:solidFill>
                <a:latin typeface="+mj-ea"/>
                <a:ea typeface="+mj-ea"/>
              </a:rPr>
              <a:t>二、舌骨下区</a:t>
            </a:r>
            <a:endParaRPr lang="zh-CN" altLang="en-US" sz="2800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50335" y="65759"/>
            <a:ext cx="1543573" cy="932532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3" name="Text Box 13"/>
          <p:cNvSpPr txBox="1">
            <a:spLocks noChangeArrowheads="1"/>
          </p:cNvSpPr>
          <p:nvPr/>
        </p:nvSpPr>
        <p:spPr bwMode="auto">
          <a:xfrm>
            <a:off x="337502" y="1101187"/>
            <a:ext cx="17235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（二）肌三角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4" name="Text Box 13"/>
          <p:cNvSpPr txBox="1">
            <a:spLocks noChangeArrowheads="1"/>
          </p:cNvSpPr>
          <p:nvPr/>
        </p:nvSpPr>
        <p:spPr bwMode="auto">
          <a:xfrm>
            <a:off x="568303" y="1645449"/>
            <a:ext cx="12634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1. 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境界：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66" name="Text Box 13"/>
          <p:cNvSpPr txBox="1">
            <a:spLocks noChangeArrowheads="1"/>
          </p:cNvSpPr>
          <p:nvPr/>
        </p:nvSpPr>
        <p:spPr bwMode="auto">
          <a:xfrm>
            <a:off x="569701" y="3642946"/>
            <a:ext cx="12634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2. 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内容：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84" name="Text Box 13"/>
          <p:cNvSpPr txBox="1">
            <a:spLocks noChangeArrowheads="1"/>
          </p:cNvSpPr>
          <p:nvPr/>
        </p:nvSpPr>
        <p:spPr bwMode="auto">
          <a:xfrm>
            <a:off x="777416" y="2575126"/>
            <a:ext cx="5388245" cy="45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浅面有皮肤、浅筋膜、颈阔肌、颈前</a:t>
            </a:r>
            <a:r>
              <a:rPr lang="en-US" altLang="zh-CN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V</a:t>
            </a:r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、皮</a:t>
            </a:r>
            <a:r>
              <a:rPr lang="en-US" altLang="zh-CN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N</a:t>
            </a:r>
            <a:endParaRPr lang="zh-CN" altLang="en-US" sz="20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Text Box 13"/>
          <p:cNvSpPr txBox="1">
            <a:spLocks noChangeArrowheads="1"/>
          </p:cNvSpPr>
          <p:nvPr/>
        </p:nvSpPr>
        <p:spPr bwMode="auto">
          <a:xfrm>
            <a:off x="771915" y="3098734"/>
            <a:ext cx="21836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深面为椎前筋膜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70" name="Text Box 13"/>
          <p:cNvSpPr txBox="1">
            <a:spLocks noChangeArrowheads="1"/>
          </p:cNvSpPr>
          <p:nvPr/>
        </p:nvSpPr>
        <p:spPr bwMode="auto">
          <a:xfrm>
            <a:off x="786013" y="4258155"/>
            <a:ext cx="1670650" cy="45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zh-CN" altLang="en-US" sz="2000" b="1" dirty="0" smtClean="0">
                <a:latin typeface="+mj-ea"/>
                <a:ea typeface="+mj-ea"/>
              </a:rPr>
              <a:t>胸骨舌骨肌</a:t>
            </a:r>
            <a:endParaRPr lang="zh-CN" altLang="en-US" sz="2000" b="1" dirty="0">
              <a:latin typeface="+mj-ea"/>
              <a:ea typeface="+mj-ea"/>
            </a:endParaRPr>
          </a:p>
        </p:txBody>
      </p:sp>
      <p:sp>
        <p:nvSpPr>
          <p:cNvPr id="71" name="Text Box 13"/>
          <p:cNvSpPr txBox="1">
            <a:spLocks noChangeArrowheads="1"/>
          </p:cNvSpPr>
          <p:nvPr/>
        </p:nvSpPr>
        <p:spPr bwMode="auto">
          <a:xfrm>
            <a:off x="787411" y="4670614"/>
            <a:ext cx="2183611" cy="45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zh-CN" altLang="en-US" sz="2000" b="1" dirty="0" smtClean="0">
                <a:latin typeface="+mj-ea"/>
                <a:ea typeface="+mj-ea"/>
              </a:rPr>
              <a:t>肩胛舌骨肌上腹</a:t>
            </a:r>
            <a:endParaRPr lang="zh-CN" altLang="en-US" sz="2000" b="1" dirty="0">
              <a:latin typeface="+mj-ea"/>
              <a:ea typeface="+mj-ea"/>
            </a:endParaRPr>
          </a:p>
        </p:txBody>
      </p:sp>
      <p:sp>
        <p:nvSpPr>
          <p:cNvPr id="72" name="Text Box 13"/>
          <p:cNvSpPr txBox="1">
            <a:spLocks noChangeArrowheads="1"/>
          </p:cNvSpPr>
          <p:nvPr/>
        </p:nvSpPr>
        <p:spPr bwMode="auto">
          <a:xfrm>
            <a:off x="790360" y="5507889"/>
            <a:ext cx="1670650" cy="45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zh-CN" altLang="en-US" sz="2000" b="1" dirty="0" smtClean="0">
                <a:latin typeface="+mj-ea"/>
                <a:ea typeface="+mj-ea"/>
              </a:rPr>
              <a:t>甲状舌骨肌</a:t>
            </a:r>
            <a:endParaRPr lang="zh-CN" altLang="en-US" sz="2000" b="1" dirty="0">
              <a:latin typeface="+mj-ea"/>
              <a:ea typeface="+mj-ea"/>
            </a:endParaRPr>
          </a:p>
        </p:txBody>
      </p: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786867" y="5092294"/>
            <a:ext cx="1670650" cy="45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zh-CN" altLang="en-US" sz="2000" b="1" dirty="0" smtClean="0">
                <a:latin typeface="+mj-ea"/>
                <a:ea typeface="+mj-ea"/>
              </a:rPr>
              <a:t>胸骨甲状肌</a:t>
            </a:r>
            <a:endParaRPr lang="zh-CN" altLang="en-US" sz="2000" b="1" dirty="0">
              <a:latin typeface="+mj-ea"/>
              <a:ea typeface="+mj-ea"/>
            </a:endParaRPr>
          </a:p>
        </p:txBody>
      </p:sp>
      <p:sp>
        <p:nvSpPr>
          <p:cNvPr id="78" name="Text Box 13"/>
          <p:cNvSpPr txBox="1">
            <a:spLocks noChangeArrowheads="1"/>
          </p:cNvSpPr>
          <p:nvPr/>
        </p:nvSpPr>
        <p:spPr bwMode="auto">
          <a:xfrm>
            <a:off x="3638077" y="4262580"/>
            <a:ext cx="1157689" cy="45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zh-CN" altLang="en-US" sz="2000" b="1" dirty="0" smtClean="0">
                <a:latin typeface="+mj-ea"/>
                <a:ea typeface="+mj-ea"/>
              </a:rPr>
              <a:t>甲状腺</a:t>
            </a:r>
            <a:endParaRPr lang="zh-CN" altLang="en-US" sz="2000" b="1" dirty="0">
              <a:latin typeface="+mj-ea"/>
              <a:ea typeface="+mj-ea"/>
            </a:endParaRPr>
          </a:p>
        </p:txBody>
      </p:sp>
      <p:sp>
        <p:nvSpPr>
          <p:cNvPr id="79" name="Text Box 13"/>
          <p:cNvSpPr txBox="1">
            <a:spLocks noChangeArrowheads="1"/>
          </p:cNvSpPr>
          <p:nvPr/>
        </p:nvSpPr>
        <p:spPr bwMode="auto">
          <a:xfrm>
            <a:off x="3639475" y="4675039"/>
            <a:ext cx="1414170" cy="45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zh-CN" altLang="en-US" sz="2000" b="1" dirty="0" smtClean="0">
                <a:latin typeface="+mj-ea"/>
                <a:ea typeface="+mj-ea"/>
              </a:rPr>
              <a:t>甲状旁腺</a:t>
            </a:r>
            <a:endParaRPr lang="zh-CN" altLang="en-US" sz="2000" b="1" dirty="0">
              <a:latin typeface="+mj-ea"/>
              <a:ea typeface="+mj-ea"/>
            </a:endParaRPr>
          </a:p>
        </p:txBody>
      </p:sp>
      <p:sp>
        <p:nvSpPr>
          <p:cNvPr id="85" name="Text Box 13"/>
          <p:cNvSpPr txBox="1">
            <a:spLocks noChangeArrowheads="1"/>
          </p:cNvSpPr>
          <p:nvPr/>
        </p:nvSpPr>
        <p:spPr bwMode="auto">
          <a:xfrm>
            <a:off x="3642424" y="5512314"/>
            <a:ext cx="1414170" cy="45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zh-CN" altLang="en-US" sz="2000" b="1" dirty="0" smtClean="0">
                <a:latin typeface="+mj-ea"/>
                <a:ea typeface="+mj-ea"/>
              </a:rPr>
              <a:t>食管颈段</a:t>
            </a:r>
            <a:endParaRPr lang="zh-CN" altLang="en-US" sz="2000" b="1" dirty="0">
              <a:latin typeface="+mj-ea"/>
              <a:ea typeface="+mj-ea"/>
            </a:endParaRPr>
          </a:p>
        </p:txBody>
      </p:sp>
      <p:sp>
        <p:nvSpPr>
          <p:cNvPr id="86" name="Text Box 7"/>
          <p:cNvSpPr txBox="1">
            <a:spLocks noChangeArrowheads="1"/>
          </p:cNvSpPr>
          <p:nvPr/>
        </p:nvSpPr>
        <p:spPr bwMode="auto">
          <a:xfrm>
            <a:off x="3638931" y="5096719"/>
            <a:ext cx="1414170" cy="45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zh-CN" altLang="en-US" sz="2000" b="1" dirty="0" smtClean="0">
                <a:latin typeface="+mj-ea"/>
                <a:ea typeface="+mj-ea"/>
              </a:rPr>
              <a:t>气管颈段</a:t>
            </a:r>
            <a:endParaRPr lang="zh-CN" altLang="en-US" sz="2000" b="1" dirty="0">
              <a:latin typeface="+mj-ea"/>
              <a:ea typeface="+mj-ea"/>
            </a:endParaRPr>
          </a:p>
        </p:txBody>
      </p:sp>
      <p:cxnSp>
        <p:nvCxnSpPr>
          <p:cNvPr id="91" name="直接连接符 90"/>
          <p:cNvCxnSpPr/>
          <p:nvPr/>
        </p:nvCxnSpPr>
        <p:spPr>
          <a:xfrm rot="16200000" flipH="1">
            <a:off x="7447886" y="3407108"/>
            <a:ext cx="4176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 rot="16200000" flipH="1">
            <a:off x="8573590" y="2294707"/>
            <a:ext cx="2560319" cy="61830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 rot="5400000">
            <a:off x="9028011" y="4365772"/>
            <a:ext cx="1651475" cy="63572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/>
          <p:nvPr/>
        </p:nvCxnSpPr>
        <p:spPr>
          <a:xfrm flipV="1">
            <a:off x="9522824" y="2569029"/>
            <a:ext cx="317862" cy="43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图片 24584"/>
          <p:cNvPicPr>
            <a:picLocks noChangeAspect="1" noChangeArrowheads="1"/>
          </p:cNvPicPr>
          <p:nvPr/>
        </p:nvPicPr>
        <p:blipFill>
          <a:blip r:embed="rId4"/>
          <a:srcRect t="8910" b="4913"/>
          <a:stretch>
            <a:fillRect/>
          </a:stretch>
        </p:blipFill>
        <p:spPr bwMode="auto">
          <a:xfrm>
            <a:off x="7384081" y="1175657"/>
            <a:ext cx="4625069" cy="520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图片 24585"/>
          <p:cNvPicPr>
            <a:picLocks noChangeAspect="1" noChangeArrowheads="1"/>
          </p:cNvPicPr>
          <p:nvPr/>
        </p:nvPicPr>
        <p:blipFill>
          <a:blip r:embed="rId5"/>
          <a:srcRect l="23285" r="15352"/>
          <a:stretch>
            <a:fillRect/>
          </a:stretch>
        </p:blipFill>
        <p:spPr bwMode="auto">
          <a:xfrm>
            <a:off x="7846380" y="252538"/>
            <a:ext cx="3483429" cy="640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Text Box 13"/>
          <p:cNvSpPr txBox="1">
            <a:spLocks noChangeArrowheads="1"/>
          </p:cNvSpPr>
          <p:nvPr/>
        </p:nvSpPr>
        <p:spPr bwMode="auto">
          <a:xfrm>
            <a:off x="781778" y="2100493"/>
            <a:ext cx="6890465" cy="45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zh-CN" altLang="en-US" sz="2000" b="1" dirty="0" smtClean="0">
                <a:latin typeface="+mj-ea"/>
                <a:ea typeface="+mj-ea"/>
              </a:rPr>
              <a:t>颈前正中线、肩胛舌骨肌上腹、胸锁乳突肌前缘</a:t>
            </a:r>
            <a:r>
              <a:rPr lang="zh-CN" altLang="en-US" sz="2000" b="1" dirty="0">
                <a:solidFill>
                  <a:schemeClr val="tx2"/>
                </a:solidFill>
                <a:latin typeface="+mj-ea"/>
                <a:ea typeface="+mj-ea"/>
              </a:rPr>
              <a:t>围成</a:t>
            </a:r>
            <a:endParaRPr lang="ja-JP" altLang="en-US" sz="2000" b="1" dirty="0" smtClean="0">
              <a:latin typeface="+mj-ea"/>
              <a:ea typeface="+mj-ea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7" grpId="0" animBg="1"/>
      <p:bldP spid="63" grpId="0"/>
      <p:bldP spid="64" grpId="0"/>
      <p:bldP spid="66" grpId="0"/>
      <p:bldP spid="84" grpId="0"/>
      <p:bldP spid="61" grpId="0"/>
      <p:bldP spid="70" grpId="0"/>
      <p:bldP spid="71" grpId="0"/>
      <p:bldP spid="72" grpId="0"/>
      <p:bldP spid="74" grpId="0"/>
      <p:bldP spid="78" grpId="0"/>
      <p:bldP spid="79" grpId="0"/>
      <p:bldP spid="85" grpId="0"/>
      <p:bldP spid="86" grpId="0"/>
      <p:bldP spid="9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932495" y="806587"/>
            <a:ext cx="10259505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2168165" y="264321"/>
            <a:ext cx="4207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（二）肌三角</a:t>
            </a:r>
            <a:endParaRPr lang="zh-CN" altLang="en-US" sz="28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50335" y="65759"/>
            <a:ext cx="1543573" cy="932532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3" name="Text Box 13"/>
          <p:cNvSpPr txBox="1">
            <a:spLocks noChangeArrowheads="1"/>
          </p:cNvSpPr>
          <p:nvPr/>
        </p:nvSpPr>
        <p:spPr bwMode="auto">
          <a:xfrm>
            <a:off x="293957" y="1109896"/>
            <a:ext cx="16257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）甲状腺</a:t>
            </a:r>
            <a:endParaRPr lang="zh-CN" altLang="en-US" sz="20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4" name="Text Box 13"/>
          <p:cNvSpPr txBox="1">
            <a:spLocks noChangeArrowheads="1"/>
          </p:cNvSpPr>
          <p:nvPr/>
        </p:nvSpPr>
        <p:spPr bwMode="auto">
          <a:xfrm>
            <a:off x="568303" y="1593195"/>
            <a:ext cx="18004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① 形态和被膜</a:t>
            </a:r>
            <a:endParaRPr lang="zh-CN" altLang="en-US" sz="2000" b="1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2075342" y="3972116"/>
            <a:ext cx="9541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纤维囊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pic>
        <p:nvPicPr>
          <p:cNvPr id="61" name="图片 73739" descr="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59558" y="866534"/>
            <a:ext cx="2825750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Text Box 13"/>
          <p:cNvSpPr txBox="1">
            <a:spLocks noChangeArrowheads="1"/>
          </p:cNvSpPr>
          <p:nvPr/>
        </p:nvSpPr>
        <p:spPr bwMode="auto">
          <a:xfrm>
            <a:off x="450718" y="3013014"/>
            <a:ext cx="4411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二</a:t>
            </a:r>
            <a:endParaRPr lang="en-US" altLang="zh-CN" sz="2000" b="1" dirty="0" smtClean="0">
              <a:solidFill>
                <a:schemeClr val="tx2"/>
              </a:solidFill>
              <a:latin typeface="+mj-ea"/>
              <a:ea typeface="+mj-ea"/>
            </a:endParaRPr>
          </a:p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层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70" name="Text Box 13"/>
          <p:cNvSpPr txBox="1">
            <a:spLocks noChangeArrowheads="1"/>
          </p:cNvSpPr>
          <p:nvPr/>
        </p:nvSpPr>
        <p:spPr bwMode="auto">
          <a:xfrm>
            <a:off x="1044295" y="2365330"/>
            <a:ext cx="9541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假被膜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71" name="Text Box 13"/>
          <p:cNvSpPr txBox="1">
            <a:spLocks noChangeArrowheads="1"/>
          </p:cNvSpPr>
          <p:nvPr/>
        </p:nvSpPr>
        <p:spPr bwMode="auto">
          <a:xfrm>
            <a:off x="1045693" y="3956064"/>
            <a:ext cx="1210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真被膜：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74" name="AutoShape 21"/>
          <p:cNvSpPr>
            <a:spLocks/>
          </p:cNvSpPr>
          <p:nvPr/>
        </p:nvSpPr>
        <p:spPr bwMode="auto">
          <a:xfrm>
            <a:off x="927086" y="2636519"/>
            <a:ext cx="108000" cy="1476000"/>
          </a:xfrm>
          <a:prstGeom prst="leftBrace">
            <a:avLst>
              <a:gd name="adj1" fmla="val 75000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8" name="Text Box 13"/>
          <p:cNvSpPr txBox="1">
            <a:spLocks noChangeArrowheads="1"/>
          </p:cNvSpPr>
          <p:nvPr/>
        </p:nvSpPr>
        <p:spPr bwMode="auto">
          <a:xfrm>
            <a:off x="2124158" y="2077954"/>
            <a:ext cx="3262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气管前筋膜形成的</a:t>
            </a:r>
            <a:r>
              <a:rPr lang="zh-CN" altLang="en-US" sz="2000" b="1" dirty="0" smtClean="0">
                <a:solidFill>
                  <a:srgbClr val="7030A0"/>
                </a:solidFill>
                <a:latin typeface="+mj-ea"/>
                <a:ea typeface="+mj-ea"/>
              </a:rPr>
              <a:t>甲状腺鞘</a:t>
            </a:r>
            <a:endParaRPr lang="zh-CN" altLang="en-US" sz="2000" b="1" dirty="0">
              <a:solidFill>
                <a:srgbClr val="7030A0"/>
              </a:solidFill>
              <a:latin typeface="+mj-ea"/>
              <a:ea typeface="+mj-ea"/>
            </a:endParaRPr>
          </a:p>
        </p:txBody>
      </p:sp>
      <p:sp>
        <p:nvSpPr>
          <p:cNvPr id="85" name="Text Box 7"/>
          <p:cNvSpPr txBox="1">
            <a:spLocks noChangeArrowheads="1"/>
          </p:cNvSpPr>
          <p:nvPr/>
        </p:nvSpPr>
        <p:spPr bwMode="auto">
          <a:xfrm>
            <a:off x="2125012" y="2656263"/>
            <a:ext cx="23743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形成</a:t>
            </a:r>
            <a:r>
              <a:rPr lang="zh-CN" altLang="en-US" sz="2000" b="1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甲状腺悬</a:t>
            </a:r>
            <a:r>
              <a:rPr lang="en-US" altLang="zh-CN" sz="2000" b="1" dirty="0" err="1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lig</a:t>
            </a:r>
            <a:r>
              <a:rPr lang="en-US" altLang="zh-CN" sz="2000" b="1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.</a:t>
            </a:r>
            <a:r>
              <a:rPr lang="zh-CN" altLang="en-US" sz="2000" b="1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：</a:t>
            </a:r>
            <a:endParaRPr lang="zh-CN" altLang="en-US" sz="2000" b="1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6" name="AutoShape 21"/>
          <p:cNvSpPr>
            <a:spLocks/>
          </p:cNvSpPr>
          <p:nvPr/>
        </p:nvSpPr>
        <p:spPr bwMode="auto">
          <a:xfrm>
            <a:off x="2006949" y="2288180"/>
            <a:ext cx="108000" cy="576000"/>
          </a:xfrm>
          <a:prstGeom prst="leftBrace">
            <a:avLst>
              <a:gd name="adj1" fmla="val 75000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7" name="Text Box 7"/>
          <p:cNvSpPr txBox="1">
            <a:spLocks noChangeArrowheads="1"/>
          </p:cNvSpPr>
          <p:nvPr/>
        </p:nvSpPr>
        <p:spPr bwMode="auto">
          <a:xfrm>
            <a:off x="4293470" y="2882682"/>
            <a:ext cx="2236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固定于喉和气管壁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88" name="Text Box 7"/>
          <p:cNvSpPr txBox="1">
            <a:spLocks noChangeArrowheads="1"/>
          </p:cNvSpPr>
          <p:nvPr/>
        </p:nvSpPr>
        <p:spPr bwMode="auto">
          <a:xfrm>
            <a:off x="6762343" y="2869628"/>
            <a:ext cx="2492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吞咽随喉上、下移动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4294715" y="2507099"/>
            <a:ext cx="5724644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  <a:latin typeface="+mj-ea"/>
                <a:ea typeface="+mj-ea"/>
              </a:rPr>
              <a:t>在侧叶内侧、峡部后面与甲状、环状、气管等软骨愈着</a:t>
            </a:r>
            <a:endParaRPr lang="zh-CN" altLang="en-US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89" name="右箭头 88"/>
          <p:cNvSpPr/>
          <p:nvPr/>
        </p:nvSpPr>
        <p:spPr>
          <a:xfrm>
            <a:off x="6514009" y="2943499"/>
            <a:ext cx="217714" cy="2525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cxnSp>
        <p:nvCxnSpPr>
          <p:cNvPr id="92" name="直接箭头连接符 91"/>
          <p:cNvCxnSpPr/>
          <p:nvPr/>
        </p:nvCxnSpPr>
        <p:spPr>
          <a:xfrm rot="16200000" flipH="1">
            <a:off x="1663337" y="2926085"/>
            <a:ext cx="775063" cy="391886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箭头连接符 93"/>
          <p:cNvCxnSpPr/>
          <p:nvPr/>
        </p:nvCxnSpPr>
        <p:spPr>
          <a:xfrm rot="5400000" flipH="1" flipV="1">
            <a:off x="1807033" y="3627129"/>
            <a:ext cx="583470" cy="278673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 Box 13"/>
          <p:cNvSpPr txBox="1">
            <a:spLocks noChangeArrowheads="1"/>
          </p:cNvSpPr>
          <p:nvPr/>
        </p:nvSpPr>
        <p:spPr bwMode="auto">
          <a:xfrm>
            <a:off x="2278979" y="3351949"/>
            <a:ext cx="14750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囊鞘间隙：</a:t>
            </a:r>
            <a:endParaRPr lang="zh-CN" altLang="en-US" sz="2000" b="1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3" name="Text Box 13"/>
          <p:cNvSpPr txBox="1">
            <a:spLocks noChangeArrowheads="1"/>
          </p:cNvSpPr>
          <p:nvPr/>
        </p:nvSpPr>
        <p:spPr bwMode="auto">
          <a:xfrm>
            <a:off x="3615803" y="3347587"/>
            <a:ext cx="49135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其内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C.T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间有</a:t>
            </a:r>
            <a:r>
              <a:rPr lang="zh-CN" altLang="en-US" sz="2000" b="1" dirty="0" smtClean="0">
                <a:latin typeface="+mj-ea"/>
                <a:ea typeface="+mj-ea"/>
              </a:rPr>
              <a:t>甲状旁腺，甲状腺的血管、</a:t>
            </a:r>
            <a:r>
              <a:rPr lang="en-US" altLang="zh-CN" sz="2000" b="1" dirty="0" smtClean="0">
                <a:latin typeface="+mj-ea"/>
                <a:ea typeface="+mj-ea"/>
              </a:rPr>
              <a:t>N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5094087" y="3735973"/>
            <a:ext cx="4511425" cy="3043646"/>
            <a:chOff x="1331913" y="2438400"/>
            <a:chExt cx="6568801" cy="4232275"/>
          </a:xfrm>
        </p:grpSpPr>
        <p:pic>
          <p:nvPicPr>
            <p:cNvPr id="104" name="图片 75789" descr="颈筋膜"/>
            <p:cNvPicPr>
              <a:picLocks noChangeAspect="1" noChangeArrowheads="1"/>
            </p:cNvPicPr>
            <p:nvPr/>
          </p:nvPicPr>
          <p:blipFill>
            <a:blip r:embed="rId4">
              <a:lum bright="-12000" contrast="30000"/>
            </a:blip>
            <a:srcRect/>
            <a:stretch>
              <a:fillRect/>
            </a:stretch>
          </p:blipFill>
          <p:spPr bwMode="auto">
            <a:xfrm>
              <a:off x="2362200" y="2438400"/>
              <a:ext cx="4724400" cy="423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" name="矩形 75790"/>
            <p:cNvSpPr>
              <a:spLocks noChangeArrowheads="1"/>
            </p:cNvSpPr>
            <p:nvPr/>
          </p:nvSpPr>
          <p:spPr bwMode="auto">
            <a:xfrm>
              <a:off x="5462781" y="2609988"/>
              <a:ext cx="2437933" cy="5135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宋体" pitchFamily="2" charset="-122"/>
                </a:rPr>
                <a:t>甲状腺悬韧带</a:t>
              </a:r>
              <a:endParaRPr lang="ja-JP" altLang="en-US" b="1" dirty="0">
                <a:latin typeface="宋体" pitchFamily="2" charset="-122"/>
              </a:endParaRPr>
            </a:p>
          </p:txBody>
        </p:sp>
        <p:sp>
          <p:nvSpPr>
            <p:cNvPr id="106" name="矩形 75791"/>
            <p:cNvSpPr>
              <a:spLocks noChangeArrowheads="1"/>
            </p:cNvSpPr>
            <p:nvPr/>
          </p:nvSpPr>
          <p:spPr bwMode="auto">
            <a:xfrm>
              <a:off x="1331913" y="3500438"/>
              <a:ext cx="129540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b="1">
                  <a:latin typeface="宋体" pitchFamily="2" charset="-122"/>
                </a:rPr>
                <a:t>假被膜</a:t>
              </a:r>
              <a:endParaRPr lang="ja-JP" altLang="en-US" b="1">
                <a:latin typeface="宋体" pitchFamily="2" charset="-122"/>
              </a:endParaRPr>
            </a:p>
          </p:txBody>
        </p:sp>
        <p:sp>
          <p:nvSpPr>
            <p:cNvPr id="107" name="矩形 75792"/>
            <p:cNvSpPr>
              <a:spLocks noChangeArrowheads="1"/>
            </p:cNvSpPr>
            <p:nvPr/>
          </p:nvSpPr>
          <p:spPr bwMode="auto">
            <a:xfrm>
              <a:off x="1331913" y="2781300"/>
              <a:ext cx="129540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b="1">
                  <a:latin typeface="宋体" pitchFamily="2" charset="-122"/>
                </a:rPr>
                <a:t>真被膜</a:t>
              </a:r>
              <a:endParaRPr lang="ja-JP" altLang="en-US" b="1">
                <a:latin typeface="宋体" pitchFamily="2" charset="-122"/>
              </a:endParaRPr>
            </a:p>
          </p:txBody>
        </p:sp>
        <p:sp>
          <p:nvSpPr>
            <p:cNvPr id="108" name="直接连接符 75793"/>
            <p:cNvSpPr>
              <a:spLocks noChangeShapeType="1"/>
            </p:cNvSpPr>
            <p:nvPr/>
          </p:nvSpPr>
          <p:spPr bwMode="auto">
            <a:xfrm flipH="1">
              <a:off x="2438400" y="3262313"/>
              <a:ext cx="1371600" cy="4572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9" name="直接连接符 75794"/>
            <p:cNvSpPr>
              <a:spLocks noChangeShapeType="1"/>
            </p:cNvSpPr>
            <p:nvPr/>
          </p:nvSpPr>
          <p:spPr bwMode="auto">
            <a:xfrm flipH="1" flipV="1">
              <a:off x="2438400" y="3048000"/>
              <a:ext cx="1624013" cy="762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" name="直接连接符 75795"/>
            <p:cNvSpPr>
              <a:spLocks noChangeShapeType="1"/>
            </p:cNvSpPr>
            <p:nvPr/>
          </p:nvSpPr>
          <p:spPr bwMode="auto">
            <a:xfrm flipH="1">
              <a:off x="5181600" y="3048000"/>
              <a:ext cx="1447800" cy="304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3" name="Text Box 13"/>
          <p:cNvSpPr txBox="1">
            <a:spLocks noChangeArrowheads="1"/>
          </p:cNvSpPr>
          <p:nvPr/>
        </p:nvSpPr>
        <p:spPr bwMode="auto">
          <a:xfrm>
            <a:off x="1397003" y="4694885"/>
            <a:ext cx="1210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左右侧叶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114" name="Text Box 13"/>
          <p:cNvSpPr txBox="1">
            <a:spLocks noChangeArrowheads="1"/>
          </p:cNvSpPr>
          <p:nvPr/>
        </p:nvSpPr>
        <p:spPr bwMode="auto">
          <a:xfrm>
            <a:off x="1398401" y="5519227"/>
            <a:ext cx="697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峡部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115" name="AutoShape 21"/>
          <p:cNvSpPr>
            <a:spLocks/>
          </p:cNvSpPr>
          <p:nvPr/>
        </p:nvSpPr>
        <p:spPr bwMode="auto">
          <a:xfrm>
            <a:off x="1279794" y="4983492"/>
            <a:ext cx="108000" cy="648000"/>
          </a:xfrm>
          <a:prstGeom prst="leftBrace">
            <a:avLst>
              <a:gd name="adj1" fmla="val 75000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6" name="Text Box 13"/>
          <p:cNvSpPr txBox="1">
            <a:spLocks noChangeArrowheads="1"/>
          </p:cNvSpPr>
          <p:nvPr/>
        </p:nvSpPr>
        <p:spPr bwMode="auto">
          <a:xfrm>
            <a:off x="1401350" y="5099846"/>
            <a:ext cx="9541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锥状叶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117" name="Text Box 13"/>
          <p:cNvSpPr txBox="1">
            <a:spLocks noChangeArrowheads="1"/>
          </p:cNvSpPr>
          <p:nvPr/>
        </p:nvSpPr>
        <p:spPr bwMode="auto">
          <a:xfrm>
            <a:off x="273527" y="5095484"/>
            <a:ext cx="11641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“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H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形”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80" grpId="0"/>
      <p:bldP spid="69" grpId="0"/>
      <p:bldP spid="70" grpId="0"/>
      <p:bldP spid="71" grpId="0"/>
      <p:bldP spid="74" grpId="0" animBg="1"/>
      <p:bldP spid="78" grpId="0"/>
      <p:bldP spid="85" grpId="0"/>
      <p:bldP spid="86" grpId="0" animBg="1"/>
      <p:bldP spid="87" grpId="0"/>
      <p:bldP spid="88" grpId="0"/>
      <p:bldP spid="52" grpId="0"/>
      <p:bldP spid="89" grpId="0" animBg="1"/>
      <p:bldP spid="102" grpId="0"/>
      <p:bldP spid="103" grpId="0"/>
      <p:bldP spid="113" grpId="0"/>
      <p:bldP spid="114" grpId="0"/>
      <p:bldP spid="115" grpId="0" animBg="1"/>
      <p:bldP spid="116" grpId="0"/>
      <p:bldP spid="1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pc02\Desktop\图片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6732" y="780516"/>
            <a:ext cx="3962400" cy="5715000"/>
          </a:xfrm>
          <a:prstGeom prst="rect">
            <a:avLst/>
          </a:prstGeom>
          <a:noFill/>
        </p:spPr>
      </p:pic>
      <p:cxnSp>
        <p:nvCxnSpPr>
          <p:cNvPr id="4" name="直接连接符 3"/>
          <p:cNvCxnSpPr/>
          <p:nvPr/>
        </p:nvCxnSpPr>
        <p:spPr>
          <a:xfrm>
            <a:off x="1932495" y="806587"/>
            <a:ext cx="10259505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2168165" y="264321"/>
            <a:ext cx="4207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）甲状腺</a:t>
            </a:r>
            <a:endParaRPr lang="zh-CN" altLang="en-US" sz="28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50335" y="65759"/>
            <a:ext cx="1543573" cy="932532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4" name="Text Box 13"/>
          <p:cNvSpPr txBox="1">
            <a:spLocks noChangeArrowheads="1"/>
          </p:cNvSpPr>
          <p:nvPr/>
        </p:nvSpPr>
        <p:spPr bwMode="auto">
          <a:xfrm>
            <a:off x="568303" y="1131618"/>
            <a:ext cx="18004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② 位置和毗邻</a:t>
            </a:r>
            <a:endParaRPr lang="zh-CN" altLang="en-US" sz="2000" b="1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1779236" y="4660127"/>
            <a:ext cx="50738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颈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A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鞘（颈总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A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、颈内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V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、迷走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N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）、交感干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69" name="Text Box 13"/>
          <p:cNvSpPr txBox="1">
            <a:spLocks noChangeArrowheads="1"/>
          </p:cNvSpPr>
          <p:nvPr/>
        </p:nvSpPr>
        <p:spPr bwMode="auto">
          <a:xfrm>
            <a:off x="590061" y="3004376"/>
            <a:ext cx="954107" cy="40011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毗邻：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70" name="Text Box 13"/>
          <p:cNvSpPr txBox="1">
            <a:spLocks noChangeArrowheads="1"/>
          </p:cNvSpPr>
          <p:nvPr/>
        </p:nvSpPr>
        <p:spPr bwMode="auto">
          <a:xfrm>
            <a:off x="765607" y="3558463"/>
            <a:ext cx="7713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前面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: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71" name="Text Box 13"/>
          <p:cNvSpPr txBox="1">
            <a:spLocks noChangeArrowheads="1"/>
          </p:cNvSpPr>
          <p:nvPr/>
        </p:nvSpPr>
        <p:spPr bwMode="auto">
          <a:xfrm>
            <a:off x="767005" y="4644075"/>
            <a:ext cx="1210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后外侧：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74" name="AutoShape 21"/>
          <p:cNvSpPr>
            <a:spLocks/>
          </p:cNvSpPr>
          <p:nvPr/>
        </p:nvSpPr>
        <p:spPr bwMode="auto">
          <a:xfrm>
            <a:off x="648398" y="3829652"/>
            <a:ext cx="108000" cy="900000"/>
          </a:xfrm>
          <a:prstGeom prst="leftBrace">
            <a:avLst>
              <a:gd name="adj1" fmla="val 75000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 sz="2000" b="1">
              <a:latin typeface="+mj-ea"/>
              <a:ea typeface="+mj-ea"/>
            </a:endParaRPr>
          </a:p>
        </p:txBody>
      </p:sp>
      <p:sp>
        <p:nvSpPr>
          <p:cNvPr id="102" name="Text Box 13"/>
          <p:cNvSpPr txBox="1">
            <a:spLocks noChangeArrowheads="1"/>
          </p:cNvSpPr>
          <p:nvPr/>
        </p:nvSpPr>
        <p:spPr bwMode="auto">
          <a:xfrm>
            <a:off x="1791341" y="4179314"/>
            <a:ext cx="34804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喉、气管、咽、食管、喉返</a:t>
            </a:r>
            <a:r>
              <a:rPr lang="en-US" altLang="zh-CN" sz="2000" b="1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N</a:t>
            </a:r>
            <a:endParaRPr lang="zh-CN" altLang="en-US" sz="2000" b="1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3" name="Text Box 13"/>
          <p:cNvSpPr txBox="1">
            <a:spLocks noChangeArrowheads="1"/>
          </p:cNvSpPr>
          <p:nvPr/>
        </p:nvSpPr>
        <p:spPr bwMode="auto">
          <a:xfrm>
            <a:off x="630648" y="1646889"/>
            <a:ext cx="37433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latin typeface="+mj-ea"/>
                <a:ea typeface="+mj-ea"/>
              </a:rPr>
              <a:t>位于喉下部和气管上部的两侧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114" name="Text Box 13"/>
          <p:cNvSpPr txBox="1">
            <a:spLocks noChangeArrowheads="1"/>
          </p:cNvSpPr>
          <p:nvPr/>
        </p:nvSpPr>
        <p:spPr bwMode="auto">
          <a:xfrm>
            <a:off x="623337" y="2471231"/>
            <a:ext cx="41328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latin typeface="+mj-ea"/>
                <a:ea typeface="+mj-ea"/>
              </a:rPr>
              <a:t>峡部位于第</a:t>
            </a:r>
            <a:r>
              <a:rPr lang="en-US" altLang="zh-CN" sz="2000" b="1" dirty="0" smtClean="0">
                <a:latin typeface="+mj-ea"/>
                <a:ea typeface="+mj-ea"/>
              </a:rPr>
              <a:t>2-4</a:t>
            </a:r>
            <a:r>
              <a:rPr lang="zh-CN" altLang="en-US" sz="2000" b="1" dirty="0" smtClean="0">
                <a:latin typeface="+mj-ea"/>
                <a:ea typeface="+mj-ea"/>
              </a:rPr>
              <a:t>气管软骨环的前面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116" name="Text Box 13"/>
          <p:cNvSpPr txBox="1">
            <a:spLocks noChangeArrowheads="1"/>
          </p:cNvSpPr>
          <p:nvPr/>
        </p:nvSpPr>
        <p:spPr bwMode="auto">
          <a:xfrm>
            <a:off x="626286" y="2051850"/>
            <a:ext cx="59378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latin typeface="+mj-ea"/>
                <a:ea typeface="+mj-ea"/>
              </a:rPr>
              <a:t>侧叶上端平甲状软骨中部，下端达第</a:t>
            </a:r>
            <a:r>
              <a:rPr lang="en-US" altLang="zh-CN" sz="2000" b="1" dirty="0" smtClean="0">
                <a:latin typeface="+mj-ea"/>
                <a:ea typeface="+mj-ea"/>
              </a:rPr>
              <a:t>6</a:t>
            </a:r>
            <a:r>
              <a:rPr lang="zh-CN" altLang="en-US" sz="2000" b="1" dirty="0" smtClean="0">
                <a:latin typeface="+mj-ea"/>
                <a:ea typeface="+mj-ea"/>
              </a:rPr>
              <a:t>气管软骨环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53" name="Text Box 13"/>
          <p:cNvSpPr txBox="1">
            <a:spLocks noChangeArrowheads="1"/>
          </p:cNvSpPr>
          <p:nvPr/>
        </p:nvSpPr>
        <p:spPr bwMode="auto">
          <a:xfrm>
            <a:off x="761245" y="4172440"/>
            <a:ext cx="1210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后内侧：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54" name="矩形 172036"/>
          <p:cNvSpPr>
            <a:spLocks noChangeArrowheads="1"/>
          </p:cNvSpPr>
          <p:nvPr/>
        </p:nvSpPr>
        <p:spPr bwMode="auto">
          <a:xfrm>
            <a:off x="3179647" y="3359319"/>
            <a:ext cx="30219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30000"/>
              </a:lnSpc>
            </a:pPr>
            <a:r>
              <a:rPr lang="en-US" altLang="zh-CN" b="1" dirty="0">
                <a:latin typeface="+mj-ea"/>
                <a:ea typeface="+mj-ea"/>
              </a:rPr>
              <a:t>①</a:t>
            </a:r>
            <a:r>
              <a:rPr lang="zh-CN" altLang="en-US" b="1" dirty="0" smtClean="0">
                <a:latin typeface="+mj-ea"/>
                <a:ea typeface="+mj-ea"/>
              </a:rPr>
              <a:t>皮肤</a:t>
            </a:r>
            <a:r>
              <a:rPr lang="en-US" altLang="zh-CN" b="1" dirty="0" smtClean="0">
                <a:latin typeface="+mj-ea"/>
                <a:ea typeface="+mj-ea"/>
              </a:rPr>
              <a:t>②</a:t>
            </a:r>
            <a:r>
              <a:rPr lang="zh-CN" altLang="en-US" b="1" dirty="0" smtClean="0">
                <a:latin typeface="+mj-ea"/>
                <a:ea typeface="+mj-ea"/>
              </a:rPr>
              <a:t>浅筋膜</a:t>
            </a:r>
            <a:r>
              <a:rPr lang="en-US" altLang="zh-CN" b="1" dirty="0" smtClean="0">
                <a:latin typeface="+mj-ea"/>
                <a:ea typeface="+mj-ea"/>
              </a:rPr>
              <a:t>③</a:t>
            </a:r>
            <a:r>
              <a:rPr lang="zh-CN" altLang="en-US" b="1" dirty="0" smtClean="0">
                <a:latin typeface="+mj-ea"/>
                <a:ea typeface="+mj-ea"/>
              </a:rPr>
              <a:t>封套筋膜</a:t>
            </a:r>
            <a:endParaRPr lang="en-US" altLang="zh-CN" b="1" dirty="0" smtClean="0">
              <a:latin typeface="+mj-ea"/>
              <a:ea typeface="+mj-ea"/>
            </a:endParaRPr>
          </a:p>
          <a:p>
            <a:pPr algn="just">
              <a:lnSpc>
                <a:spcPct val="130000"/>
              </a:lnSpc>
            </a:pPr>
            <a:r>
              <a:rPr lang="en-US" altLang="zh-CN" b="1" dirty="0" smtClean="0">
                <a:latin typeface="+mj-ea"/>
                <a:ea typeface="+mj-ea"/>
              </a:rPr>
              <a:t>④</a:t>
            </a:r>
            <a:r>
              <a:rPr lang="zh-CN" altLang="en-US" b="1" dirty="0">
                <a:latin typeface="+mj-ea"/>
                <a:ea typeface="+mj-ea"/>
              </a:rPr>
              <a:t>舌骨下肌</a:t>
            </a:r>
            <a:r>
              <a:rPr lang="zh-CN" altLang="en-US" b="1" dirty="0" smtClean="0">
                <a:latin typeface="+mj-ea"/>
                <a:ea typeface="+mj-ea"/>
              </a:rPr>
              <a:t>群</a:t>
            </a:r>
            <a:r>
              <a:rPr lang="en-US" altLang="zh-CN" b="1" dirty="0" smtClean="0">
                <a:latin typeface="+mj-ea"/>
                <a:ea typeface="+mj-ea"/>
              </a:rPr>
              <a:t>⑤</a:t>
            </a:r>
            <a:r>
              <a:rPr lang="zh-CN" altLang="en-US" b="1" dirty="0">
                <a:latin typeface="+mj-ea"/>
                <a:ea typeface="+mj-ea"/>
              </a:rPr>
              <a:t>气管前</a:t>
            </a:r>
            <a:r>
              <a:rPr lang="zh-CN" altLang="en-US" b="1" dirty="0" smtClean="0">
                <a:latin typeface="+mj-ea"/>
                <a:ea typeface="+mj-ea"/>
              </a:rPr>
              <a:t>筋膜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55" name="Text Box 13"/>
          <p:cNvSpPr txBox="1">
            <a:spLocks noChangeArrowheads="1"/>
          </p:cNvSpPr>
          <p:nvPr/>
        </p:nvSpPr>
        <p:spPr bwMode="auto">
          <a:xfrm>
            <a:off x="1527637" y="3562810"/>
            <a:ext cx="17235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由浅入深覆有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57" name="文本框 156699"/>
          <p:cNvSpPr txBox="1">
            <a:spLocks noChangeArrowheads="1"/>
          </p:cNvSpPr>
          <p:nvPr/>
        </p:nvSpPr>
        <p:spPr bwMode="auto">
          <a:xfrm>
            <a:off x="542103" y="5227330"/>
            <a:ext cx="5553892" cy="1323439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+mj-ea"/>
                <a:ea typeface="+mj-ea"/>
              </a:rPr>
              <a:t>甲状腺肿大压迫</a:t>
            </a:r>
            <a:r>
              <a:rPr lang="zh-CN" altLang="en-US" sz="2000" b="1" dirty="0" smtClean="0">
                <a:latin typeface="+mj-ea"/>
                <a:ea typeface="+mj-ea"/>
              </a:rPr>
              <a:t>症：</a:t>
            </a:r>
            <a:endParaRPr lang="zh-CN" altLang="en-US" sz="2000" b="1" dirty="0">
              <a:latin typeface="+mj-ea"/>
              <a:ea typeface="+mj-ea"/>
            </a:endParaRPr>
          </a:p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+mj-ea"/>
                <a:ea typeface="+mj-ea"/>
              </a:rPr>
              <a:t>  压向后内侧出现呼吸、吞咽困难，声音</a:t>
            </a:r>
            <a:r>
              <a:rPr lang="zh-CN" altLang="en-US" sz="2000" b="1" dirty="0" smtClean="0">
                <a:latin typeface="+mj-ea"/>
                <a:ea typeface="+mj-ea"/>
              </a:rPr>
              <a:t>嘶哑</a:t>
            </a:r>
            <a:endParaRPr lang="zh-CN" altLang="en-US" sz="2000" b="1" dirty="0">
              <a:latin typeface="+mj-ea"/>
              <a:ea typeface="+mj-ea"/>
            </a:endParaRPr>
          </a:p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+mj-ea"/>
                <a:ea typeface="+mj-ea"/>
              </a:rPr>
              <a:t>  压向后外侧出现</a:t>
            </a:r>
            <a:r>
              <a:rPr lang="en-US" altLang="zh-CN" sz="2000" b="1" dirty="0" err="1">
                <a:latin typeface="+mj-ea"/>
                <a:ea typeface="+mj-ea"/>
              </a:rPr>
              <a:t>Honer</a:t>
            </a:r>
            <a:r>
              <a:rPr lang="zh-CN" altLang="en-US" sz="2000" b="1" dirty="0" smtClean="0">
                <a:latin typeface="+mj-ea"/>
                <a:ea typeface="+mj-ea"/>
              </a:rPr>
              <a:t>综合症</a:t>
            </a:r>
            <a:endParaRPr lang="zh-CN" altLang="en-US" sz="2000" b="1" dirty="0">
              <a:latin typeface="+mj-ea"/>
              <a:ea typeface="+mj-ea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6984303" y="932645"/>
            <a:ext cx="5128350" cy="5580063"/>
            <a:chOff x="3048000" y="923925"/>
            <a:chExt cx="5128350" cy="5580063"/>
          </a:xfrm>
        </p:grpSpPr>
        <p:pic>
          <p:nvPicPr>
            <p:cNvPr id="58" name="图片 15667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8000" y="1905000"/>
              <a:ext cx="4876800" cy="459898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59" name="文本框 156675"/>
            <p:cNvSpPr txBox="1">
              <a:spLocks noChangeArrowheads="1"/>
            </p:cNvSpPr>
            <p:nvPr/>
          </p:nvSpPr>
          <p:spPr bwMode="auto">
            <a:xfrm>
              <a:off x="6825315" y="1920252"/>
              <a:ext cx="110807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200" b="1" dirty="0">
                  <a:solidFill>
                    <a:srgbClr val="00B050"/>
                  </a:solidFill>
                  <a:latin typeface="+mj-ea"/>
                  <a:ea typeface="+mj-ea"/>
                </a:rPr>
                <a:t>舌骨下肌群</a:t>
              </a:r>
            </a:p>
          </p:txBody>
        </p:sp>
        <p:sp>
          <p:nvSpPr>
            <p:cNvPr id="60" name="直接连接符 156676"/>
            <p:cNvSpPr>
              <a:spLocks noChangeShapeType="1"/>
            </p:cNvSpPr>
            <p:nvPr/>
          </p:nvSpPr>
          <p:spPr bwMode="auto">
            <a:xfrm flipV="1">
              <a:off x="6172200" y="1524000"/>
              <a:ext cx="1295400" cy="53340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62" name="文本框 156677"/>
            <p:cNvSpPr txBox="1">
              <a:spLocks noChangeArrowheads="1"/>
            </p:cNvSpPr>
            <p:nvPr/>
          </p:nvSpPr>
          <p:spPr bwMode="auto">
            <a:xfrm>
              <a:off x="7341325" y="3259183"/>
              <a:ext cx="83502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200" b="1" dirty="0">
                  <a:solidFill>
                    <a:srgbClr val="00B050"/>
                  </a:solidFill>
                  <a:latin typeface="+mj-ea"/>
                  <a:ea typeface="+mj-ea"/>
                </a:rPr>
                <a:t>喉返神经</a:t>
              </a:r>
            </a:p>
          </p:txBody>
        </p:sp>
        <p:sp>
          <p:nvSpPr>
            <p:cNvPr id="65" name="直接连接符 156680"/>
            <p:cNvSpPr>
              <a:spLocks noChangeShapeType="1"/>
            </p:cNvSpPr>
            <p:nvPr/>
          </p:nvSpPr>
          <p:spPr bwMode="auto">
            <a:xfrm flipH="1">
              <a:off x="5867400" y="1981200"/>
              <a:ext cx="1676400" cy="30480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66" name="直接连接符 156681"/>
            <p:cNvSpPr>
              <a:spLocks noChangeShapeType="1"/>
            </p:cNvSpPr>
            <p:nvPr/>
          </p:nvSpPr>
          <p:spPr bwMode="auto">
            <a:xfrm flipV="1">
              <a:off x="5486400" y="1600200"/>
              <a:ext cx="0" cy="79533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67" name="文本框 156683"/>
            <p:cNvSpPr txBox="1">
              <a:spLocks noChangeArrowheads="1"/>
            </p:cNvSpPr>
            <p:nvPr/>
          </p:nvSpPr>
          <p:spPr bwMode="auto">
            <a:xfrm>
              <a:off x="7201953" y="5004601"/>
              <a:ext cx="9144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200" b="1" dirty="0">
                  <a:solidFill>
                    <a:srgbClr val="00B050"/>
                  </a:solidFill>
                  <a:latin typeface="+mj-ea"/>
                  <a:ea typeface="+mj-ea"/>
                </a:rPr>
                <a:t>颈交感干</a:t>
              </a:r>
            </a:p>
          </p:txBody>
        </p:sp>
        <p:sp>
          <p:nvSpPr>
            <p:cNvPr id="68" name="文本框 156685"/>
            <p:cNvSpPr txBox="1">
              <a:spLocks noChangeArrowheads="1"/>
            </p:cNvSpPr>
            <p:nvPr/>
          </p:nvSpPr>
          <p:spPr bwMode="auto">
            <a:xfrm>
              <a:off x="6995133" y="2542908"/>
              <a:ext cx="88612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1200" b="1" dirty="0">
                  <a:solidFill>
                    <a:srgbClr val="00B050"/>
                  </a:solidFill>
                  <a:latin typeface="+mj-ea"/>
                  <a:ea typeface="+mj-ea"/>
                </a:rPr>
                <a:t>喉、气管</a:t>
              </a:r>
            </a:p>
          </p:txBody>
        </p:sp>
        <p:sp>
          <p:nvSpPr>
            <p:cNvPr id="72" name="文本框 156686"/>
            <p:cNvSpPr txBox="1">
              <a:spLocks noChangeArrowheads="1"/>
            </p:cNvSpPr>
            <p:nvPr/>
          </p:nvSpPr>
          <p:spPr bwMode="auto">
            <a:xfrm>
              <a:off x="7226850" y="3759925"/>
              <a:ext cx="94179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1200" b="1" dirty="0">
                  <a:solidFill>
                    <a:srgbClr val="00B050"/>
                  </a:solidFill>
                  <a:latin typeface="+mj-ea"/>
                  <a:ea typeface="+mj-ea"/>
                </a:rPr>
                <a:t>咽、食管</a:t>
              </a:r>
            </a:p>
          </p:txBody>
        </p:sp>
        <p:sp>
          <p:nvSpPr>
            <p:cNvPr id="73" name="文本框 156687"/>
            <p:cNvSpPr txBox="1">
              <a:spLocks noChangeArrowheads="1"/>
            </p:cNvSpPr>
            <p:nvPr/>
          </p:nvSpPr>
          <p:spPr bwMode="auto">
            <a:xfrm>
              <a:off x="7276004" y="4403725"/>
              <a:ext cx="83661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200" b="1" dirty="0">
                  <a:solidFill>
                    <a:srgbClr val="00B050"/>
                  </a:solidFill>
                  <a:latin typeface="+mj-ea"/>
                  <a:ea typeface="+mj-ea"/>
                </a:rPr>
                <a:t>颈动脉鞘</a:t>
              </a:r>
            </a:p>
          </p:txBody>
        </p:sp>
        <p:sp>
          <p:nvSpPr>
            <p:cNvPr id="75" name="直接连接符 156688"/>
            <p:cNvSpPr>
              <a:spLocks noChangeShapeType="1"/>
            </p:cNvSpPr>
            <p:nvPr/>
          </p:nvSpPr>
          <p:spPr bwMode="auto">
            <a:xfrm flipV="1">
              <a:off x="5451475" y="923925"/>
              <a:ext cx="2344738" cy="6667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76" name="文本框 156691"/>
            <p:cNvSpPr txBox="1">
              <a:spLocks noChangeArrowheads="1"/>
            </p:cNvSpPr>
            <p:nvPr/>
          </p:nvSpPr>
          <p:spPr bwMode="auto">
            <a:xfrm>
              <a:off x="6307197" y="1378143"/>
              <a:ext cx="179177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1200" b="1" dirty="0">
                  <a:solidFill>
                    <a:srgbClr val="00B050"/>
                  </a:solidFill>
                  <a:latin typeface="+mj-ea"/>
                  <a:ea typeface="+mj-ea"/>
                </a:rPr>
                <a:t>皮肤、浅筋膜、封套层</a:t>
              </a:r>
            </a:p>
          </p:txBody>
        </p:sp>
        <p:sp>
          <p:nvSpPr>
            <p:cNvPr id="77" name="文本框 156693"/>
            <p:cNvSpPr txBox="1">
              <a:spLocks noChangeArrowheads="1"/>
            </p:cNvSpPr>
            <p:nvPr/>
          </p:nvSpPr>
          <p:spPr bwMode="auto">
            <a:xfrm>
              <a:off x="4976976" y="1456524"/>
              <a:ext cx="16764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200" b="1" dirty="0">
                  <a:solidFill>
                    <a:srgbClr val="00B050"/>
                  </a:solidFill>
                  <a:latin typeface="+mj-ea"/>
                  <a:ea typeface="+mj-ea"/>
                </a:rPr>
                <a:t>气管前筋膜</a:t>
              </a:r>
            </a:p>
          </p:txBody>
        </p:sp>
        <p:sp>
          <p:nvSpPr>
            <p:cNvPr id="79" name="直接连接符 156694"/>
            <p:cNvSpPr>
              <a:spLocks noChangeShapeType="1"/>
            </p:cNvSpPr>
            <p:nvPr/>
          </p:nvSpPr>
          <p:spPr bwMode="auto">
            <a:xfrm flipH="1" flipV="1">
              <a:off x="5929313" y="3381375"/>
              <a:ext cx="1843087" cy="47625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81" name="直接连接符 156695"/>
            <p:cNvSpPr>
              <a:spLocks noChangeShapeType="1"/>
            </p:cNvSpPr>
            <p:nvPr/>
          </p:nvSpPr>
          <p:spPr bwMode="auto">
            <a:xfrm flipH="1" flipV="1">
              <a:off x="6319838" y="3857625"/>
              <a:ext cx="1681162" cy="1552575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82" name="直接连接符 156696"/>
            <p:cNvSpPr>
              <a:spLocks noChangeShapeType="1"/>
            </p:cNvSpPr>
            <p:nvPr/>
          </p:nvSpPr>
          <p:spPr bwMode="auto">
            <a:xfrm flipH="1" flipV="1">
              <a:off x="7162800" y="3886200"/>
              <a:ext cx="685800" cy="68580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83" name="直接连接符 156697"/>
            <p:cNvSpPr>
              <a:spLocks noChangeShapeType="1"/>
            </p:cNvSpPr>
            <p:nvPr/>
          </p:nvSpPr>
          <p:spPr bwMode="auto">
            <a:xfrm flipH="1">
              <a:off x="5486400" y="2667000"/>
              <a:ext cx="2133600" cy="38100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84" name="直接连接符 156698"/>
            <p:cNvSpPr>
              <a:spLocks noChangeShapeType="1"/>
            </p:cNvSpPr>
            <p:nvPr/>
          </p:nvSpPr>
          <p:spPr bwMode="auto">
            <a:xfrm flipH="1" flipV="1">
              <a:off x="5486400" y="3505200"/>
              <a:ext cx="2362200" cy="38100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200"/>
            </a:p>
          </p:txBody>
        </p:sp>
      </p:grp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6408789" y="3271065"/>
            <a:ext cx="697627" cy="1015663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手术</a:t>
            </a:r>
            <a:endParaRPr lang="en-US" altLang="zh-CN" sz="2000" b="1" dirty="0" smtClean="0">
              <a:solidFill>
                <a:schemeClr val="tx2"/>
              </a:solidFill>
              <a:latin typeface="+mj-ea"/>
              <a:ea typeface="+mj-ea"/>
            </a:endParaRPr>
          </a:p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切口</a:t>
            </a:r>
            <a:endParaRPr lang="en-US" altLang="zh-CN" sz="2000" b="1" dirty="0" smtClean="0">
              <a:solidFill>
                <a:schemeClr val="tx2"/>
              </a:solidFill>
              <a:latin typeface="+mj-ea"/>
              <a:ea typeface="+mj-ea"/>
            </a:endParaRPr>
          </a:p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层次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0" grpId="0"/>
      <p:bldP spid="69" grpId="0" animBg="1"/>
      <p:bldP spid="70" grpId="0"/>
      <p:bldP spid="71" grpId="0"/>
      <p:bldP spid="74" grpId="0" animBg="1"/>
      <p:bldP spid="102" grpId="0"/>
      <p:bldP spid="113" grpId="0"/>
      <p:bldP spid="114" grpId="0"/>
      <p:bldP spid="116" grpId="0"/>
      <p:bldP spid="53" grpId="0"/>
      <p:bldP spid="54" grpId="0"/>
      <p:bldP spid="55" grpId="0"/>
      <p:bldP spid="57" grpId="0" animBg="1"/>
      <p:bldP spid="5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组合 135"/>
          <p:cNvGrpSpPr/>
          <p:nvPr/>
        </p:nvGrpSpPr>
        <p:grpSpPr>
          <a:xfrm>
            <a:off x="7189641" y="869131"/>
            <a:ext cx="4882270" cy="5669733"/>
            <a:chOff x="2445630" y="959666"/>
            <a:chExt cx="4882270" cy="5669733"/>
          </a:xfrm>
        </p:grpSpPr>
        <p:pic>
          <p:nvPicPr>
            <p:cNvPr id="127" name="图片 76811" descr="Untitled-1 copy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45630" y="959666"/>
              <a:ext cx="4882270" cy="5669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8" name="文本框 76812"/>
            <p:cNvSpPr txBox="1">
              <a:spLocks noChangeArrowheads="1"/>
            </p:cNvSpPr>
            <p:nvPr/>
          </p:nvSpPr>
          <p:spPr bwMode="auto">
            <a:xfrm>
              <a:off x="6188975" y="3255620"/>
              <a:ext cx="896123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 dirty="0"/>
                <a:t>前支</a:t>
              </a:r>
              <a:endParaRPr lang="ja-JP" altLang="en-US" b="1" dirty="0"/>
            </a:p>
          </p:txBody>
        </p:sp>
        <p:sp>
          <p:nvSpPr>
            <p:cNvPr id="129" name="文本框 76813"/>
            <p:cNvSpPr txBox="1">
              <a:spLocks noChangeArrowheads="1"/>
            </p:cNvSpPr>
            <p:nvPr/>
          </p:nvSpPr>
          <p:spPr bwMode="auto">
            <a:xfrm>
              <a:off x="6196527" y="2785591"/>
              <a:ext cx="896123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 dirty="0"/>
                <a:t>后支</a:t>
              </a:r>
              <a:endParaRPr lang="ja-JP" altLang="en-US" b="1" dirty="0"/>
            </a:p>
          </p:txBody>
        </p:sp>
        <p:sp>
          <p:nvSpPr>
            <p:cNvPr id="130" name="文本框 76814"/>
            <p:cNvSpPr txBox="1">
              <a:spLocks noChangeArrowheads="1"/>
            </p:cNvSpPr>
            <p:nvPr/>
          </p:nvSpPr>
          <p:spPr bwMode="auto">
            <a:xfrm>
              <a:off x="6141070" y="2025092"/>
              <a:ext cx="1088149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 dirty="0"/>
                <a:t>喉上 </a:t>
              </a:r>
              <a:r>
                <a:rPr lang="en-US" altLang="ja-JP" b="1" dirty="0"/>
                <a:t>A</a:t>
              </a:r>
            </a:p>
          </p:txBody>
        </p:sp>
        <p:sp>
          <p:nvSpPr>
            <p:cNvPr id="131" name="文本框 76815"/>
            <p:cNvSpPr txBox="1">
              <a:spLocks noChangeArrowheads="1"/>
            </p:cNvSpPr>
            <p:nvPr/>
          </p:nvSpPr>
          <p:spPr bwMode="auto">
            <a:xfrm>
              <a:off x="2455163" y="1805545"/>
              <a:ext cx="1728237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 dirty="0"/>
                <a:t>喉</a:t>
              </a:r>
              <a:r>
                <a:rPr lang="zh-CN" altLang="en-US" b="1" dirty="0" smtClean="0"/>
                <a:t>上</a:t>
              </a:r>
              <a:r>
                <a:rPr lang="en-US" altLang="zh-CN" b="1" dirty="0" smtClean="0"/>
                <a:t>N</a:t>
              </a:r>
              <a:r>
                <a:rPr lang="zh-CN" altLang="en-US" b="1" dirty="0"/>
                <a:t>內支</a:t>
              </a:r>
              <a:endParaRPr lang="ja-JP" altLang="en-US" b="1" dirty="0"/>
            </a:p>
          </p:txBody>
        </p:sp>
        <p:sp>
          <p:nvSpPr>
            <p:cNvPr id="132" name="文本框 76816"/>
            <p:cNvSpPr txBox="1">
              <a:spLocks noChangeArrowheads="1"/>
            </p:cNvSpPr>
            <p:nvPr/>
          </p:nvSpPr>
          <p:spPr bwMode="auto">
            <a:xfrm>
              <a:off x="2487599" y="2397039"/>
              <a:ext cx="1728237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 dirty="0"/>
                <a:t>喉</a:t>
              </a:r>
              <a:r>
                <a:rPr lang="zh-CN" altLang="en-US" b="1" dirty="0" smtClean="0"/>
                <a:t>上</a:t>
              </a:r>
              <a:r>
                <a:rPr lang="en-US" altLang="zh-CN" b="1" dirty="0" smtClean="0"/>
                <a:t>N</a:t>
              </a:r>
              <a:r>
                <a:rPr lang="zh-CN" altLang="en-US" b="1" dirty="0"/>
                <a:t>外支</a:t>
              </a:r>
              <a:endParaRPr lang="ja-JP" altLang="en-US" b="1" dirty="0"/>
            </a:p>
          </p:txBody>
        </p:sp>
        <p:sp>
          <p:nvSpPr>
            <p:cNvPr id="133" name="直接连接符 76817"/>
            <p:cNvSpPr>
              <a:spLocks noChangeShapeType="1"/>
            </p:cNvSpPr>
            <p:nvPr/>
          </p:nvSpPr>
          <p:spPr bwMode="auto">
            <a:xfrm flipV="1">
              <a:off x="5562133" y="2201473"/>
              <a:ext cx="960131" cy="457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" name="直接连接符 76818"/>
            <p:cNvSpPr>
              <a:spLocks noChangeShapeType="1"/>
            </p:cNvSpPr>
            <p:nvPr/>
          </p:nvSpPr>
          <p:spPr bwMode="auto">
            <a:xfrm flipV="1">
              <a:off x="5557578" y="2961972"/>
              <a:ext cx="896123" cy="457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" name="直接连接符 76819"/>
            <p:cNvSpPr>
              <a:spLocks noChangeShapeType="1"/>
            </p:cNvSpPr>
            <p:nvPr/>
          </p:nvSpPr>
          <p:spPr bwMode="auto">
            <a:xfrm flipV="1">
              <a:off x="5327844" y="3432001"/>
              <a:ext cx="1020139" cy="457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6913068" y="23435"/>
            <a:ext cx="5207000" cy="5775325"/>
            <a:chOff x="6904015" y="611880"/>
            <a:chExt cx="5207000" cy="5775325"/>
          </a:xfrm>
        </p:grpSpPr>
        <p:pic>
          <p:nvPicPr>
            <p:cNvPr id="110" name="图片 157699" descr="1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04015" y="611880"/>
              <a:ext cx="5207000" cy="577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1" name="文本框 157701"/>
            <p:cNvSpPr txBox="1">
              <a:spLocks noChangeArrowheads="1"/>
            </p:cNvSpPr>
            <p:nvPr/>
          </p:nvSpPr>
          <p:spPr bwMode="auto">
            <a:xfrm>
              <a:off x="6961335" y="1602480"/>
              <a:ext cx="1066800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 dirty="0">
                  <a:solidFill>
                    <a:srgbClr val="00B050"/>
                  </a:solidFill>
                  <a:latin typeface="+mj-ea"/>
                  <a:ea typeface="+mj-ea"/>
                </a:rPr>
                <a:t>前支</a:t>
              </a:r>
              <a:endParaRPr lang="ja-JP" altLang="en-US" b="1" dirty="0">
                <a:solidFill>
                  <a:srgbClr val="00B050"/>
                </a:solidFill>
                <a:latin typeface="+mj-ea"/>
                <a:ea typeface="+mj-ea"/>
              </a:endParaRPr>
            </a:p>
          </p:txBody>
        </p:sp>
        <p:sp>
          <p:nvSpPr>
            <p:cNvPr id="112" name="文本框 157702"/>
            <p:cNvSpPr txBox="1">
              <a:spLocks noChangeArrowheads="1"/>
            </p:cNvSpPr>
            <p:nvPr/>
          </p:nvSpPr>
          <p:spPr bwMode="auto">
            <a:xfrm>
              <a:off x="6979441" y="2059680"/>
              <a:ext cx="1066800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>
                  <a:solidFill>
                    <a:srgbClr val="00B050"/>
                  </a:solidFill>
                  <a:latin typeface="+mj-ea"/>
                  <a:ea typeface="+mj-ea"/>
                </a:rPr>
                <a:t>后支</a:t>
              </a:r>
              <a:endParaRPr lang="ja-JP" altLang="en-US" b="1">
                <a:solidFill>
                  <a:srgbClr val="00B050"/>
                </a:solidFill>
                <a:latin typeface="+mj-ea"/>
                <a:ea typeface="+mj-ea"/>
              </a:endParaRPr>
            </a:p>
          </p:txBody>
        </p:sp>
        <p:sp>
          <p:nvSpPr>
            <p:cNvPr id="115" name="直接连接符 157703"/>
            <p:cNvSpPr>
              <a:spLocks noChangeShapeType="1"/>
            </p:cNvSpPr>
            <p:nvPr/>
          </p:nvSpPr>
          <p:spPr bwMode="auto">
            <a:xfrm flipH="1" flipV="1">
              <a:off x="7437415" y="1907280"/>
              <a:ext cx="10668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b="1">
                <a:solidFill>
                  <a:srgbClr val="00B050"/>
                </a:solidFill>
                <a:latin typeface="+mj-ea"/>
                <a:ea typeface="+mj-ea"/>
              </a:endParaRPr>
            </a:p>
          </p:txBody>
        </p:sp>
        <p:sp>
          <p:nvSpPr>
            <p:cNvPr id="117" name="直接连接符 157704"/>
            <p:cNvSpPr>
              <a:spLocks noChangeShapeType="1"/>
            </p:cNvSpPr>
            <p:nvPr/>
          </p:nvSpPr>
          <p:spPr bwMode="auto">
            <a:xfrm flipH="1" flipV="1">
              <a:off x="7437415" y="2364480"/>
              <a:ext cx="129540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b="1">
                <a:solidFill>
                  <a:srgbClr val="00B050"/>
                </a:solidFill>
                <a:latin typeface="+mj-ea"/>
                <a:ea typeface="+mj-ea"/>
              </a:endParaRPr>
            </a:p>
          </p:txBody>
        </p:sp>
        <p:sp>
          <p:nvSpPr>
            <p:cNvPr id="118" name="文本框 157705"/>
            <p:cNvSpPr txBox="1">
              <a:spLocks noChangeArrowheads="1"/>
            </p:cNvSpPr>
            <p:nvPr/>
          </p:nvSpPr>
          <p:spPr bwMode="auto">
            <a:xfrm>
              <a:off x="6921347" y="1145280"/>
              <a:ext cx="1295400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 dirty="0">
                  <a:solidFill>
                    <a:srgbClr val="00B050"/>
                  </a:solidFill>
                  <a:latin typeface="+mj-ea"/>
                  <a:ea typeface="+mj-ea"/>
                </a:rPr>
                <a:t>喉上 </a:t>
              </a:r>
              <a:r>
                <a:rPr lang="en-US" altLang="ja-JP" b="1" dirty="0">
                  <a:solidFill>
                    <a:srgbClr val="00B050"/>
                  </a:solidFill>
                  <a:latin typeface="+mj-ea"/>
                  <a:ea typeface="+mj-ea"/>
                </a:rPr>
                <a:t>A</a:t>
              </a:r>
            </a:p>
          </p:txBody>
        </p:sp>
        <p:sp>
          <p:nvSpPr>
            <p:cNvPr id="119" name="文本框 157706"/>
            <p:cNvSpPr txBox="1">
              <a:spLocks noChangeArrowheads="1"/>
            </p:cNvSpPr>
            <p:nvPr/>
          </p:nvSpPr>
          <p:spPr bwMode="auto">
            <a:xfrm>
              <a:off x="8557759" y="638265"/>
              <a:ext cx="1391972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 dirty="0">
                  <a:solidFill>
                    <a:srgbClr val="00B050"/>
                  </a:solidFill>
                  <a:latin typeface="+mj-ea"/>
                  <a:ea typeface="+mj-ea"/>
                </a:rPr>
                <a:t>喉上 </a:t>
              </a:r>
              <a:r>
                <a:rPr lang="en-US" altLang="zh-CN" b="1" dirty="0">
                  <a:solidFill>
                    <a:srgbClr val="00B050"/>
                  </a:solidFill>
                  <a:latin typeface="+mj-ea"/>
                  <a:ea typeface="+mj-ea"/>
                </a:rPr>
                <a:t>N</a:t>
              </a:r>
              <a:r>
                <a:rPr lang="zh-CN" altLang="en-US" b="1" dirty="0">
                  <a:solidFill>
                    <a:srgbClr val="00B050"/>
                  </a:solidFill>
                  <a:latin typeface="+mj-ea"/>
                  <a:ea typeface="+mj-ea"/>
                </a:rPr>
                <a:t>內支</a:t>
              </a:r>
              <a:endParaRPr lang="ja-JP" altLang="en-US" b="1" dirty="0">
                <a:solidFill>
                  <a:srgbClr val="00B050"/>
                </a:solidFill>
                <a:latin typeface="+mj-ea"/>
                <a:ea typeface="+mj-ea"/>
              </a:endParaRPr>
            </a:p>
          </p:txBody>
        </p:sp>
        <p:sp>
          <p:nvSpPr>
            <p:cNvPr id="120" name="直接连接符 157707"/>
            <p:cNvSpPr>
              <a:spLocks noChangeShapeType="1"/>
            </p:cNvSpPr>
            <p:nvPr/>
          </p:nvSpPr>
          <p:spPr bwMode="auto">
            <a:xfrm flipH="1" flipV="1">
              <a:off x="7589815" y="1450080"/>
              <a:ext cx="91440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b="1">
                <a:solidFill>
                  <a:srgbClr val="00B050"/>
                </a:solidFill>
                <a:latin typeface="+mj-ea"/>
                <a:ea typeface="+mj-ea"/>
              </a:endParaRPr>
            </a:p>
          </p:txBody>
        </p:sp>
        <p:sp>
          <p:nvSpPr>
            <p:cNvPr id="121" name="直接连接符 157708"/>
            <p:cNvSpPr>
              <a:spLocks noChangeShapeType="1"/>
            </p:cNvSpPr>
            <p:nvPr/>
          </p:nvSpPr>
          <p:spPr bwMode="auto">
            <a:xfrm flipV="1">
              <a:off x="8504215" y="730943"/>
              <a:ext cx="457200" cy="10668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b="1">
                <a:solidFill>
                  <a:srgbClr val="00B050"/>
                </a:solidFill>
                <a:latin typeface="+mj-ea"/>
                <a:ea typeface="+mj-ea"/>
              </a:endParaRPr>
            </a:p>
          </p:txBody>
        </p:sp>
        <p:sp>
          <p:nvSpPr>
            <p:cNvPr id="122" name="直接连接符 157713"/>
            <p:cNvSpPr>
              <a:spLocks noChangeShapeType="1"/>
            </p:cNvSpPr>
            <p:nvPr/>
          </p:nvSpPr>
          <p:spPr bwMode="auto">
            <a:xfrm flipH="1" flipV="1">
              <a:off x="9571015" y="688080"/>
              <a:ext cx="838200" cy="9144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b="1">
                <a:solidFill>
                  <a:srgbClr val="00B050"/>
                </a:solidFill>
                <a:latin typeface="+mj-ea"/>
                <a:ea typeface="+mj-ea"/>
              </a:endParaRPr>
            </a:p>
          </p:txBody>
        </p:sp>
        <p:sp>
          <p:nvSpPr>
            <p:cNvPr id="123" name="文本框 157718"/>
            <p:cNvSpPr txBox="1">
              <a:spLocks noChangeArrowheads="1"/>
            </p:cNvSpPr>
            <p:nvPr/>
          </p:nvSpPr>
          <p:spPr bwMode="auto">
            <a:xfrm>
              <a:off x="10002557" y="652595"/>
              <a:ext cx="1459100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 dirty="0">
                  <a:solidFill>
                    <a:srgbClr val="00B050"/>
                  </a:solidFill>
                  <a:latin typeface="+mj-ea"/>
                  <a:ea typeface="+mj-ea"/>
                </a:rPr>
                <a:t>喉上 </a:t>
              </a:r>
              <a:r>
                <a:rPr lang="en-US" altLang="zh-CN" b="1" dirty="0">
                  <a:solidFill>
                    <a:srgbClr val="00B050"/>
                  </a:solidFill>
                  <a:latin typeface="+mj-ea"/>
                  <a:ea typeface="+mj-ea"/>
                </a:rPr>
                <a:t>N</a:t>
              </a:r>
              <a:r>
                <a:rPr lang="zh-CN" altLang="en-US" b="1" dirty="0">
                  <a:solidFill>
                    <a:srgbClr val="00B050"/>
                  </a:solidFill>
                  <a:latin typeface="+mj-ea"/>
                  <a:ea typeface="+mj-ea"/>
                </a:rPr>
                <a:t>外支</a:t>
              </a:r>
              <a:endParaRPr lang="ja-JP" altLang="en-US" b="1" dirty="0">
                <a:solidFill>
                  <a:srgbClr val="00B050"/>
                </a:solidFill>
                <a:latin typeface="+mj-ea"/>
                <a:ea typeface="+mj-ea"/>
              </a:endParaRPr>
            </a:p>
          </p:txBody>
        </p:sp>
        <p:sp>
          <p:nvSpPr>
            <p:cNvPr id="124" name="直接连接符 157719"/>
            <p:cNvSpPr>
              <a:spLocks noChangeShapeType="1"/>
            </p:cNvSpPr>
            <p:nvPr/>
          </p:nvSpPr>
          <p:spPr bwMode="auto">
            <a:xfrm flipV="1">
              <a:off x="10409215" y="611880"/>
              <a:ext cx="152400" cy="12192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b="1">
                <a:solidFill>
                  <a:srgbClr val="00B05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89" name="Text Box 13"/>
          <p:cNvSpPr txBox="1">
            <a:spLocks noChangeArrowheads="1"/>
          </p:cNvSpPr>
          <p:nvPr/>
        </p:nvSpPr>
        <p:spPr bwMode="auto">
          <a:xfrm>
            <a:off x="5227454" y="3519088"/>
            <a:ext cx="29674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B050"/>
                </a:solidFill>
                <a:latin typeface="+mj-ea"/>
                <a:ea typeface="+mj-ea"/>
              </a:rPr>
              <a:t>伴喉上</a:t>
            </a:r>
            <a:r>
              <a:rPr lang="en-US" altLang="zh-CN" sz="2000" b="1" dirty="0" smtClean="0">
                <a:solidFill>
                  <a:srgbClr val="00B050"/>
                </a:solidFill>
                <a:latin typeface="+mj-ea"/>
                <a:ea typeface="+mj-ea"/>
              </a:rPr>
              <a:t>N</a:t>
            </a:r>
            <a:r>
              <a:rPr lang="zh-CN" altLang="en-US" sz="2000" b="1" dirty="0" smtClean="0">
                <a:solidFill>
                  <a:srgbClr val="00B050"/>
                </a:solidFill>
                <a:latin typeface="+mj-ea"/>
                <a:ea typeface="+mj-ea"/>
              </a:rPr>
              <a:t>内支分布于喉内</a:t>
            </a:r>
            <a:endParaRPr lang="zh-CN" altLang="en-US" sz="20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91" name="Text Box 13"/>
          <p:cNvSpPr txBox="1">
            <a:spLocks noChangeArrowheads="1"/>
          </p:cNvSpPr>
          <p:nvPr/>
        </p:nvSpPr>
        <p:spPr bwMode="auto">
          <a:xfrm>
            <a:off x="6076536" y="3941828"/>
            <a:ext cx="2236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B050"/>
                </a:solidFill>
                <a:latin typeface="+mj-ea"/>
                <a:ea typeface="+mj-ea"/>
              </a:rPr>
              <a:t>分布于甲状腺侧叶</a:t>
            </a:r>
            <a:endParaRPr lang="zh-CN" altLang="en-US" sz="20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932495" y="806587"/>
            <a:ext cx="10259505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2168165" y="264321"/>
            <a:ext cx="4207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）甲状腺</a:t>
            </a:r>
            <a:endParaRPr lang="zh-CN" altLang="en-US" sz="28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50335" y="65759"/>
            <a:ext cx="1543573" cy="932532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4" name="Text Box 13"/>
          <p:cNvSpPr txBox="1">
            <a:spLocks noChangeArrowheads="1"/>
          </p:cNvSpPr>
          <p:nvPr/>
        </p:nvSpPr>
        <p:spPr bwMode="auto">
          <a:xfrm>
            <a:off x="568303" y="1131618"/>
            <a:ext cx="27238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③ 甲状腺的</a:t>
            </a:r>
            <a:r>
              <a:rPr lang="en-US" altLang="zh-CN" sz="2000" b="1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A</a:t>
            </a:r>
            <a:r>
              <a:rPr lang="zh-CN" altLang="en-US" sz="2000" b="1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与喉的</a:t>
            </a:r>
            <a:r>
              <a:rPr lang="en-US" altLang="zh-CN" sz="2000" b="1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N</a:t>
            </a:r>
            <a:endParaRPr lang="zh-CN" altLang="en-US" sz="2000" b="1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0" name="Text Box 13"/>
          <p:cNvSpPr txBox="1">
            <a:spLocks noChangeArrowheads="1"/>
          </p:cNvSpPr>
          <p:nvPr/>
        </p:nvSpPr>
        <p:spPr bwMode="auto">
          <a:xfrm>
            <a:off x="823668" y="5042901"/>
            <a:ext cx="5981125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结扎甲状腺上</a:t>
            </a:r>
            <a:r>
              <a:rPr lang="en-US" altLang="zh-CN" sz="2000" b="1" dirty="0" smtClean="0">
                <a:solidFill>
                  <a:srgbClr val="FF0000"/>
                </a:solidFill>
                <a:latin typeface="+mj-ea"/>
                <a:ea typeface="+mj-ea"/>
              </a:rPr>
              <a:t>A</a:t>
            </a:r>
            <a:r>
              <a:rPr lang="zh-CN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应</a:t>
            </a:r>
            <a:r>
              <a:rPr lang="zh-CN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紧贴侧叶上极处</a:t>
            </a:r>
            <a:r>
              <a:rPr lang="zh-CN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，避免损伤喉上</a:t>
            </a:r>
            <a:r>
              <a:rPr lang="en-US" altLang="zh-CN" sz="2000" b="1" dirty="0" smtClean="0">
                <a:solidFill>
                  <a:srgbClr val="FF0000"/>
                </a:solidFill>
                <a:latin typeface="+mj-ea"/>
                <a:ea typeface="+mj-ea"/>
              </a:rPr>
              <a:t>N</a:t>
            </a:r>
            <a:endParaRPr lang="zh-CN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13" name="Text Box 13"/>
          <p:cNvSpPr txBox="1">
            <a:spLocks noChangeArrowheads="1"/>
          </p:cNvSpPr>
          <p:nvPr/>
        </p:nvSpPr>
        <p:spPr bwMode="auto">
          <a:xfrm>
            <a:off x="440535" y="1773631"/>
            <a:ext cx="28504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甲状腺上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A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与喉上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N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：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557483" y="3738996"/>
            <a:ext cx="14029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甲状腺上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A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85" name="Text Box 13"/>
          <p:cNvSpPr txBox="1">
            <a:spLocks noChangeArrowheads="1"/>
          </p:cNvSpPr>
          <p:nvPr/>
        </p:nvSpPr>
        <p:spPr bwMode="auto">
          <a:xfrm>
            <a:off x="1868695" y="3519116"/>
            <a:ext cx="2457724" cy="41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 smtClean="0">
                <a:solidFill>
                  <a:srgbClr val="00B0F0"/>
                </a:solidFill>
                <a:latin typeface="+mj-ea"/>
                <a:ea typeface="+mj-ea"/>
              </a:rPr>
              <a:t>伴喉上</a:t>
            </a:r>
            <a:r>
              <a:rPr lang="en-US" altLang="zh-CN" b="1" dirty="0" smtClean="0">
                <a:solidFill>
                  <a:srgbClr val="00B0F0"/>
                </a:solidFill>
                <a:latin typeface="+mj-ea"/>
                <a:ea typeface="+mj-ea"/>
              </a:rPr>
              <a:t>N</a:t>
            </a:r>
            <a:r>
              <a:rPr lang="zh-CN" altLang="en-US" b="1" dirty="0" smtClean="0">
                <a:solidFill>
                  <a:srgbClr val="00B0F0"/>
                </a:solidFill>
                <a:latin typeface="+mj-ea"/>
                <a:ea typeface="+mj-ea"/>
              </a:rPr>
              <a:t>外支行向前下</a:t>
            </a:r>
            <a:endParaRPr lang="zh-CN" altLang="en-US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sp>
        <p:nvSpPr>
          <p:cNvPr id="86" name="Text Box 7"/>
          <p:cNvSpPr txBox="1">
            <a:spLocks noChangeArrowheads="1"/>
          </p:cNvSpPr>
          <p:nvPr/>
        </p:nvSpPr>
        <p:spPr bwMode="auto">
          <a:xfrm>
            <a:off x="1868146" y="3952382"/>
            <a:ext cx="25186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B0F0"/>
                </a:solidFill>
                <a:latin typeface="+mj-ea"/>
                <a:ea typeface="+mj-ea"/>
              </a:rPr>
              <a:t>至侧叶上部</a:t>
            </a:r>
            <a:r>
              <a:rPr lang="en-US" altLang="zh-CN" b="1" dirty="0" smtClean="0">
                <a:solidFill>
                  <a:srgbClr val="00B0F0"/>
                </a:solidFill>
                <a:latin typeface="+mj-ea"/>
                <a:ea typeface="+mj-ea"/>
              </a:rPr>
              <a:t>1cm</a:t>
            </a:r>
            <a:r>
              <a:rPr lang="zh-CN" altLang="en-US" b="1" dirty="0" smtClean="0">
                <a:solidFill>
                  <a:srgbClr val="00B0F0"/>
                </a:solidFill>
                <a:latin typeface="+mj-ea"/>
                <a:ea typeface="+mj-ea"/>
              </a:rPr>
              <a:t>处分支</a:t>
            </a:r>
            <a:endParaRPr lang="zh-CN" altLang="en-US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sp>
        <p:nvSpPr>
          <p:cNvPr id="87" name="Text Box 13"/>
          <p:cNvSpPr txBox="1">
            <a:spLocks noChangeArrowheads="1"/>
          </p:cNvSpPr>
          <p:nvPr/>
        </p:nvSpPr>
        <p:spPr bwMode="auto">
          <a:xfrm>
            <a:off x="4337568" y="3941523"/>
            <a:ext cx="19800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分为前、后支：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88" name="Text Box 7"/>
          <p:cNvSpPr txBox="1">
            <a:spLocks noChangeArrowheads="1"/>
          </p:cNvSpPr>
          <p:nvPr/>
        </p:nvSpPr>
        <p:spPr bwMode="auto">
          <a:xfrm>
            <a:off x="4337024" y="3530019"/>
            <a:ext cx="11464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喉上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A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：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90" name="Text Box 7"/>
          <p:cNvSpPr txBox="1">
            <a:spLocks noChangeArrowheads="1"/>
          </p:cNvSpPr>
          <p:nvPr/>
        </p:nvSpPr>
        <p:spPr bwMode="auto">
          <a:xfrm>
            <a:off x="1628536" y="4257142"/>
            <a:ext cx="2903359" cy="40011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（</a:t>
            </a:r>
            <a:r>
              <a:rPr lang="en-US" altLang="zh-CN" sz="2000" b="1" dirty="0" smtClean="0">
                <a:solidFill>
                  <a:srgbClr val="FF0000"/>
                </a:solidFill>
                <a:latin typeface="+mj-ea"/>
                <a:ea typeface="+mj-ea"/>
              </a:rPr>
              <a:t>A</a:t>
            </a:r>
            <a:r>
              <a:rPr lang="zh-CN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与喉上</a:t>
            </a:r>
            <a:r>
              <a:rPr lang="en-US" altLang="zh-CN" sz="2000" b="1" dirty="0" smtClean="0">
                <a:solidFill>
                  <a:srgbClr val="FF0000"/>
                </a:solidFill>
                <a:latin typeface="+mj-ea"/>
                <a:ea typeface="+mj-ea"/>
              </a:rPr>
              <a:t>N</a:t>
            </a:r>
            <a:r>
              <a:rPr lang="zh-CN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外支分开）</a:t>
            </a:r>
            <a:endParaRPr lang="zh-CN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5" name="Text Box 13"/>
          <p:cNvSpPr txBox="1">
            <a:spLocks noChangeArrowheads="1"/>
          </p:cNvSpPr>
          <p:nvPr/>
        </p:nvSpPr>
        <p:spPr bwMode="auto">
          <a:xfrm>
            <a:off x="541950" y="2722256"/>
            <a:ext cx="9156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喉上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N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97" name="Text Box 13"/>
          <p:cNvSpPr txBox="1">
            <a:spLocks noChangeArrowheads="1"/>
          </p:cNvSpPr>
          <p:nvPr/>
        </p:nvSpPr>
        <p:spPr bwMode="auto">
          <a:xfrm>
            <a:off x="1425940" y="2535047"/>
            <a:ext cx="1128835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 smtClean="0">
                <a:solidFill>
                  <a:srgbClr val="00B0F0"/>
                </a:solidFill>
                <a:latin typeface="+mj-ea"/>
                <a:ea typeface="+mj-ea"/>
              </a:rPr>
              <a:t>舌骨大角</a:t>
            </a:r>
            <a:endParaRPr lang="en-US" altLang="zh-CN" b="1" dirty="0" smtClean="0">
              <a:solidFill>
                <a:srgbClr val="00B0F0"/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b="1" dirty="0" smtClean="0">
                <a:solidFill>
                  <a:srgbClr val="00B0F0"/>
                </a:solidFill>
                <a:latin typeface="+mj-ea"/>
                <a:ea typeface="+mj-ea"/>
              </a:rPr>
              <a:t>处分支</a:t>
            </a:r>
            <a:endParaRPr lang="zh-CN" altLang="en-US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2505253" y="2550303"/>
            <a:ext cx="9541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内支：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99" name="Text Box 13"/>
          <p:cNvSpPr txBox="1">
            <a:spLocks noChangeArrowheads="1"/>
          </p:cNvSpPr>
          <p:nvPr/>
        </p:nvSpPr>
        <p:spPr bwMode="auto">
          <a:xfrm>
            <a:off x="2510144" y="2931318"/>
            <a:ext cx="9541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外支：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101" name="Text Box 7"/>
          <p:cNvSpPr txBox="1">
            <a:spLocks noChangeArrowheads="1"/>
          </p:cNvSpPr>
          <p:nvPr/>
        </p:nvSpPr>
        <p:spPr bwMode="auto">
          <a:xfrm>
            <a:off x="3293410" y="2545941"/>
            <a:ext cx="2492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声门裂以上的喉粘膜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103" name="Text Box 13"/>
          <p:cNvSpPr txBox="1">
            <a:spLocks noChangeArrowheads="1"/>
          </p:cNvSpPr>
          <p:nvPr/>
        </p:nvSpPr>
        <p:spPr bwMode="auto">
          <a:xfrm>
            <a:off x="3298301" y="2926956"/>
            <a:ext cx="27494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支配环甲肌、咽下缩肌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cxnSp>
        <p:nvCxnSpPr>
          <p:cNvPr id="105" name="直接箭头连接符 104"/>
          <p:cNvCxnSpPr/>
          <p:nvPr/>
        </p:nvCxnSpPr>
        <p:spPr>
          <a:xfrm>
            <a:off x="1407828" y="2959439"/>
            <a:ext cx="1116000" cy="0"/>
          </a:xfrm>
          <a:prstGeom prst="straightConnector1">
            <a:avLst/>
          </a:prstGeom>
          <a:ln w="38100"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箭头连接符 107"/>
          <p:cNvCxnSpPr/>
          <p:nvPr/>
        </p:nvCxnSpPr>
        <p:spPr>
          <a:xfrm>
            <a:off x="1950818" y="3956563"/>
            <a:ext cx="2340000" cy="0"/>
          </a:xfrm>
          <a:prstGeom prst="straightConnector1">
            <a:avLst/>
          </a:prstGeom>
          <a:ln w="38100"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下箭头 108"/>
          <p:cNvSpPr/>
          <p:nvPr/>
        </p:nvSpPr>
        <p:spPr>
          <a:xfrm>
            <a:off x="2843367" y="4657625"/>
            <a:ext cx="461554" cy="36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1" grpId="0"/>
      <p:bldP spid="64" grpId="0"/>
      <p:bldP spid="70" grpId="0" animBg="1"/>
      <p:bldP spid="113" grpId="0"/>
      <p:bldP spid="63" grpId="0"/>
      <p:bldP spid="85" grpId="0"/>
      <p:bldP spid="86" grpId="0"/>
      <p:bldP spid="87" grpId="0"/>
      <p:bldP spid="88" grpId="0"/>
      <p:bldP spid="90" grpId="0" animBg="1"/>
      <p:bldP spid="95" grpId="0"/>
      <p:bldP spid="97" grpId="0"/>
      <p:bldP spid="98" grpId="0"/>
      <p:bldP spid="99" grpId="0"/>
      <p:bldP spid="101" grpId="0"/>
      <p:bldP spid="103" grpId="0"/>
      <p:bldP spid="10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7831249" y="174280"/>
            <a:ext cx="4288328" cy="6537325"/>
            <a:chOff x="8069263" y="183333"/>
            <a:chExt cx="4122737" cy="6537325"/>
          </a:xfrm>
        </p:grpSpPr>
        <p:pic>
          <p:nvPicPr>
            <p:cNvPr id="67" name="图片 102405" descr="1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69263" y="183333"/>
              <a:ext cx="4122737" cy="653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" name="文本框 102408"/>
            <p:cNvSpPr txBox="1">
              <a:spLocks noChangeArrowheads="1"/>
            </p:cNvSpPr>
            <p:nvPr/>
          </p:nvSpPr>
          <p:spPr bwMode="auto">
            <a:xfrm>
              <a:off x="11267732" y="3155133"/>
              <a:ext cx="664738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 dirty="0">
                  <a:latin typeface="宋体" pitchFamily="2" charset="-122"/>
                </a:rPr>
                <a:t>下支</a:t>
              </a:r>
              <a:endParaRPr lang="ja-JP" altLang="en-US" b="1" dirty="0">
                <a:latin typeface="宋体" pitchFamily="2" charset="-122"/>
              </a:endParaRPr>
            </a:p>
          </p:txBody>
        </p:sp>
        <p:sp>
          <p:nvSpPr>
            <p:cNvPr id="69" name="文本框 102409"/>
            <p:cNvSpPr txBox="1">
              <a:spLocks noChangeArrowheads="1"/>
            </p:cNvSpPr>
            <p:nvPr/>
          </p:nvSpPr>
          <p:spPr bwMode="auto">
            <a:xfrm>
              <a:off x="11232507" y="2621733"/>
              <a:ext cx="763336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 dirty="0">
                  <a:latin typeface="宋体" pitchFamily="2" charset="-122"/>
                </a:rPr>
                <a:t>上支</a:t>
              </a:r>
              <a:endParaRPr lang="ja-JP" altLang="en-US" b="1" dirty="0">
                <a:latin typeface="宋体" pitchFamily="2" charset="-122"/>
              </a:endParaRPr>
            </a:p>
          </p:txBody>
        </p:sp>
        <p:sp>
          <p:nvSpPr>
            <p:cNvPr id="71" name="直接连接符 102410"/>
            <p:cNvSpPr>
              <a:spLocks noChangeShapeType="1"/>
            </p:cNvSpPr>
            <p:nvPr/>
          </p:nvSpPr>
          <p:spPr bwMode="auto">
            <a:xfrm flipV="1">
              <a:off x="10661650" y="2878908"/>
              <a:ext cx="719138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直接连接符 102411"/>
            <p:cNvSpPr>
              <a:spLocks noChangeShapeType="1"/>
            </p:cNvSpPr>
            <p:nvPr/>
          </p:nvSpPr>
          <p:spPr bwMode="auto">
            <a:xfrm flipV="1">
              <a:off x="10661650" y="3455171"/>
              <a:ext cx="792163" cy="2254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1932495" y="806587"/>
            <a:ext cx="10259505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2168165" y="264321"/>
            <a:ext cx="4207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）甲状腺</a:t>
            </a:r>
            <a:endParaRPr lang="zh-CN" altLang="en-US" sz="28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" name="组合 20"/>
          <p:cNvGrpSpPr/>
          <p:nvPr/>
        </p:nvGrpSpPr>
        <p:grpSpPr>
          <a:xfrm>
            <a:off x="50335" y="65759"/>
            <a:ext cx="1543573" cy="932532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4" name="Text Box 13"/>
          <p:cNvSpPr txBox="1">
            <a:spLocks noChangeArrowheads="1"/>
          </p:cNvSpPr>
          <p:nvPr/>
        </p:nvSpPr>
        <p:spPr bwMode="auto">
          <a:xfrm>
            <a:off x="568303" y="1131618"/>
            <a:ext cx="27238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③ 甲状腺的</a:t>
            </a:r>
            <a:r>
              <a:rPr lang="en-US" altLang="zh-CN" sz="2000" b="1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A</a:t>
            </a:r>
            <a:r>
              <a:rPr lang="zh-CN" altLang="en-US" sz="2000" b="1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与喉的</a:t>
            </a:r>
            <a:r>
              <a:rPr lang="en-US" altLang="zh-CN" sz="2000" b="1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N</a:t>
            </a:r>
            <a:endParaRPr lang="zh-CN" altLang="en-US" sz="2000" b="1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0" name="Text Box 13"/>
          <p:cNvSpPr txBox="1">
            <a:spLocks noChangeArrowheads="1"/>
          </p:cNvSpPr>
          <p:nvPr/>
        </p:nvSpPr>
        <p:spPr bwMode="auto">
          <a:xfrm>
            <a:off x="1240106" y="5287332"/>
            <a:ext cx="5981125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结扎甲状腺上</a:t>
            </a:r>
            <a:r>
              <a:rPr lang="en-US" altLang="zh-CN" sz="2000" b="1" dirty="0" smtClean="0">
                <a:solidFill>
                  <a:srgbClr val="FF0000"/>
                </a:solidFill>
                <a:latin typeface="+mj-ea"/>
                <a:ea typeface="+mj-ea"/>
              </a:rPr>
              <a:t>A</a:t>
            </a:r>
            <a:r>
              <a:rPr lang="zh-CN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应</a:t>
            </a:r>
            <a:r>
              <a:rPr lang="zh-CN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远离侧叶下极处</a:t>
            </a:r>
            <a:r>
              <a:rPr lang="zh-CN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，避免损伤喉返</a:t>
            </a:r>
            <a:r>
              <a:rPr lang="en-US" altLang="zh-CN" sz="2000" b="1" dirty="0" smtClean="0">
                <a:solidFill>
                  <a:srgbClr val="FF0000"/>
                </a:solidFill>
                <a:latin typeface="+mj-ea"/>
                <a:ea typeface="+mj-ea"/>
              </a:rPr>
              <a:t>N</a:t>
            </a:r>
            <a:endParaRPr lang="zh-CN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13" name="Text Box 13"/>
          <p:cNvSpPr txBox="1">
            <a:spLocks noChangeArrowheads="1"/>
          </p:cNvSpPr>
          <p:nvPr/>
        </p:nvSpPr>
        <p:spPr bwMode="auto">
          <a:xfrm>
            <a:off x="440535" y="1773631"/>
            <a:ext cx="28504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甲状腺下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A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与喉返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N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：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61" name="Text Box 13"/>
          <p:cNvSpPr txBox="1">
            <a:spLocks noChangeArrowheads="1"/>
          </p:cNvSpPr>
          <p:nvPr/>
        </p:nvSpPr>
        <p:spPr bwMode="auto">
          <a:xfrm>
            <a:off x="487215" y="3769008"/>
            <a:ext cx="1210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甲状颈干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1897327" y="3784261"/>
            <a:ext cx="14029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甲状腺下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A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85" name="Text Box 13"/>
          <p:cNvSpPr txBox="1">
            <a:spLocks noChangeArrowheads="1"/>
          </p:cNvSpPr>
          <p:nvPr/>
        </p:nvSpPr>
        <p:spPr bwMode="auto">
          <a:xfrm>
            <a:off x="3217592" y="3329003"/>
            <a:ext cx="21659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+mj-ea"/>
                <a:ea typeface="+mj-ea"/>
              </a:rPr>
              <a:t>沿前斜角肌内侧缘</a:t>
            </a:r>
            <a:endParaRPr lang="en-US" altLang="zh-CN" b="1" dirty="0" smtClean="0">
              <a:latin typeface="+mj-ea"/>
              <a:ea typeface="+mj-ea"/>
            </a:endParaRPr>
          </a:p>
          <a:p>
            <a:r>
              <a:rPr lang="zh-CN" altLang="en-US" b="1" dirty="0" smtClean="0">
                <a:latin typeface="+mj-ea"/>
                <a:ea typeface="+mj-ea"/>
              </a:rPr>
              <a:t>上升至第</a:t>
            </a:r>
            <a:r>
              <a:rPr lang="en-US" altLang="zh-CN" b="1" dirty="0" smtClean="0">
                <a:latin typeface="+mj-ea"/>
                <a:ea typeface="+mj-ea"/>
              </a:rPr>
              <a:t>6</a:t>
            </a:r>
            <a:r>
              <a:rPr lang="zh-CN" altLang="en-US" b="1" dirty="0" smtClean="0">
                <a:latin typeface="+mj-ea"/>
                <a:ea typeface="+mj-ea"/>
              </a:rPr>
              <a:t>颈椎平面</a:t>
            </a:r>
            <a:endParaRPr lang="zh-CN" altLang="en-US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sp>
        <p:nvSpPr>
          <p:cNvPr id="86" name="Text Box 7"/>
          <p:cNvSpPr txBox="1">
            <a:spLocks noChangeArrowheads="1"/>
          </p:cNvSpPr>
          <p:nvPr/>
        </p:nvSpPr>
        <p:spPr bwMode="auto">
          <a:xfrm>
            <a:off x="3271361" y="3997647"/>
            <a:ext cx="2031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+mj-ea"/>
                <a:ea typeface="+mj-ea"/>
              </a:rPr>
              <a:t>弯向内下经颈动脉</a:t>
            </a:r>
            <a:endParaRPr lang="en-US" altLang="zh-CN" b="1" dirty="0" smtClean="0">
              <a:latin typeface="+mj-ea"/>
              <a:ea typeface="+mj-ea"/>
            </a:endParaRPr>
          </a:p>
          <a:p>
            <a:r>
              <a:rPr lang="zh-CN" altLang="en-US" b="1" dirty="0" smtClean="0">
                <a:latin typeface="+mj-ea"/>
                <a:ea typeface="+mj-ea"/>
              </a:rPr>
              <a:t>鞘后方至侧叶后面</a:t>
            </a:r>
            <a:endParaRPr lang="zh-CN" altLang="en-US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sp>
        <p:nvSpPr>
          <p:cNvPr id="87" name="Text Box 13"/>
          <p:cNvSpPr txBox="1">
            <a:spLocks noChangeArrowheads="1"/>
          </p:cNvSpPr>
          <p:nvPr/>
        </p:nvSpPr>
        <p:spPr bwMode="auto">
          <a:xfrm>
            <a:off x="5396684" y="3669925"/>
            <a:ext cx="29546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tx2"/>
                </a:solidFill>
                <a:latin typeface="+mj-ea"/>
                <a:ea typeface="+mj-ea"/>
              </a:rPr>
              <a:t>分为上、下支分布于甲状腺</a:t>
            </a:r>
            <a:endParaRPr lang="en-US" altLang="zh-CN" b="1" dirty="0" smtClean="0">
              <a:solidFill>
                <a:schemeClr val="tx2"/>
              </a:solidFill>
              <a:latin typeface="+mj-ea"/>
              <a:ea typeface="+mj-ea"/>
            </a:endParaRPr>
          </a:p>
          <a:p>
            <a:r>
              <a:rPr lang="zh-CN" altLang="en-US" b="1" dirty="0" smtClean="0">
                <a:solidFill>
                  <a:schemeClr val="tx2"/>
                </a:solidFill>
                <a:latin typeface="+mj-ea"/>
                <a:ea typeface="+mj-ea"/>
              </a:rPr>
              <a:t>甲状旁腺、</a:t>
            </a:r>
            <a:r>
              <a:rPr lang="zh-CN" altLang="en-US" b="1" dirty="0" smtClean="0">
                <a:solidFill>
                  <a:srgbClr val="C00000"/>
                </a:solidFill>
                <a:latin typeface="+mj-ea"/>
                <a:ea typeface="+mj-ea"/>
              </a:rPr>
              <a:t>气管和食管</a:t>
            </a:r>
            <a:endParaRPr lang="zh-CN" altLang="en-US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90" name="Text Box 7"/>
          <p:cNvSpPr txBox="1">
            <a:spLocks noChangeArrowheads="1"/>
          </p:cNvSpPr>
          <p:nvPr/>
        </p:nvSpPr>
        <p:spPr bwMode="auto">
          <a:xfrm>
            <a:off x="1076303" y="4610209"/>
            <a:ext cx="6301725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（甲状腺侧叶下极后面、环甲关节后方与喉返</a:t>
            </a:r>
            <a:r>
              <a:rPr lang="en-US" altLang="zh-CN" sz="2000" b="1" dirty="0" smtClean="0">
                <a:solidFill>
                  <a:srgbClr val="FF0000"/>
                </a:solidFill>
                <a:latin typeface="+mj-ea"/>
                <a:ea typeface="+mj-ea"/>
              </a:rPr>
              <a:t>N</a:t>
            </a:r>
            <a:r>
              <a:rPr lang="zh-CN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交叉）</a:t>
            </a:r>
            <a:endParaRPr lang="zh-CN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5" name="Text Box 13"/>
          <p:cNvSpPr txBox="1">
            <a:spLocks noChangeArrowheads="1"/>
          </p:cNvSpPr>
          <p:nvPr/>
        </p:nvSpPr>
        <p:spPr bwMode="auto">
          <a:xfrm>
            <a:off x="523844" y="2550249"/>
            <a:ext cx="9156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喉返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N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97" name="Text Box 13"/>
          <p:cNvSpPr txBox="1">
            <a:spLocks noChangeArrowheads="1"/>
          </p:cNvSpPr>
          <p:nvPr/>
        </p:nvSpPr>
        <p:spPr bwMode="auto">
          <a:xfrm>
            <a:off x="1353516" y="2344934"/>
            <a:ext cx="3539752" cy="45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 smtClean="0">
                <a:solidFill>
                  <a:srgbClr val="00B0F0"/>
                </a:solidFill>
                <a:latin typeface="+mj-ea"/>
                <a:ea typeface="+mj-ea"/>
              </a:rPr>
              <a:t>勾绕锁骨下</a:t>
            </a:r>
            <a:r>
              <a:rPr lang="en-US" altLang="zh-CN" b="1" dirty="0" smtClean="0">
                <a:solidFill>
                  <a:srgbClr val="00B0F0"/>
                </a:solidFill>
                <a:latin typeface="+mj-ea"/>
                <a:ea typeface="+mj-ea"/>
              </a:rPr>
              <a:t>A</a:t>
            </a:r>
            <a:r>
              <a:rPr lang="zh-CN" altLang="en-US" b="1" dirty="0" smtClean="0">
                <a:solidFill>
                  <a:srgbClr val="00B0F0"/>
                </a:solidFill>
                <a:latin typeface="+mj-ea"/>
                <a:ea typeface="+mj-ea"/>
              </a:rPr>
              <a:t>（右）主</a:t>
            </a:r>
            <a:r>
              <a:rPr lang="en-US" altLang="zh-CN" b="1" dirty="0" smtClean="0">
                <a:solidFill>
                  <a:srgbClr val="00B0F0"/>
                </a:solidFill>
                <a:latin typeface="+mj-ea"/>
                <a:ea typeface="+mj-ea"/>
              </a:rPr>
              <a:t>A</a:t>
            </a:r>
            <a:r>
              <a:rPr lang="zh-CN" altLang="en-US" b="1" dirty="0" smtClean="0">
                <a:solidFill>
                  <a:srgbClr val="00B0F0"/>
                </a:solidFill>
                <a:latin typeface="+mj-ea"/>
                <a:ea typeface="+mj-ea"/>
              </a:rPr>
              <a:t>弓（左）</a:t>
            </a:r>
            <a:endParaRPr lang="zh-CN" altLang="en-US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5465584" y="2387349"/>
            <a:ext cx="9541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B050"/>
                </a:solidFill>
                <a:latin typeface="+mj-ea"/>
                <a:ea typeface="+mj-ea"/>
              </a:rPr>
              <a:t>内支：</a:t>
            </a:r>
            <a:endParaRPr lang="zh-CN" altLang="en-US" sz="20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99" name="Text Box 13"/>
          <p:cNvSpPr txBox="1">
            <a:spLocks noChangeArrowheads="1"/>
          </p:cNvSpPr>
          <p:nvPr/>
        </p:nvSpPr>
        <p:spPr bwMode="auto">
          <a:xfrm>
            <a:off x="5470475" y="2768364"/>
            <a:ext cx="9541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B050"/>
                </a:solidFill>
                <a:latin typeface="+mj-ea"/>
                <a:ea typeface="+mj-ea"/>
              </a:rPr>
              <a:t>外支：</a:t>
            </a:r>
            <a:endParaRPr lang="zh-CN" altLang="en-US" sz="20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101" name="Text Box 7"/>
          <p:cNvSpPr txBox="1">
            <a:spLocks noChangeArrowheads="1"/>
          </p:cNvSpPr>
          <p:nvPr/>
        </p:nvSpPr>
        <p:spPr bwMode="auto">
          <a:xfrm>
            <a:off x="6253741" y="2382987"/>
            <a:ext cx="2492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B050"/>
                </a:solidFill>
                <a:latin typeface="+mj-ea"/>
                <a:ea typeface="+mj-ea"/>
              </a:rPr>
              <a:t>声门裂以下的喉粘膜</a:t>
            </a:r>
            <a:endParaRPr lang="zh-CN" altLang="en-US" sz="20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103" name="Text Box 13"/>
          <p:cNvSpPr txBox="1">
            <a:spLocks noChangeArrowheads="1"/>
          </p:cNvSpPr>
          <p:nvPr/>
        </p:nvSpPr>
        <p:spPr bwMode="auto">
          <a:xfrm>
            <a:off x="6258632" y="2764002"/>
            <a:ext cx="27494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B050"/>
                </a:solidFill>
                <a:latin typeface="+mj-ea"/>
                <a:ea typeface="+mj-ea"/>
              </a:rPr>
              <a:t>支配环甲肌以外的喉肌</a:t>
            </a:r>
            <a:endParaRPr lang="zh-CN" altLang="en-US" sz="20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cxnSp>
        <p:nvCxnSpPr>
          <p:cNvPr id="105" name="直接箭头连接符 104"/>
          <p:cNvCxnSpPr/>
          <p:nvPr/>
        </p:nvCxnSpPr>
        <p:spPr>
          <a:xfrm>
            <a:off x="1425934" y="2787432"/>
            <a:ext cx="4032000" cy="0"/>
          </a:xfrm>
          <a:prstGeom prst="straightConnector1">
            <a:avLst/>
          </a:prstGeom>
          <a:ln w="38100"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箭头连接符 106"/>
          <p:cNvCxnSpPr/>
          <p:nvPr/>
        </p:nvCxnSpPr>
        <p:spPr>
          <a:xfrm>
            <a:off x="1651087" y="3997481"/>
            <a:ext cx="288000" cy="0"/>
          </a:xfrm>
          <a:prstGeom prst="straightConnector1">
            <a:avLst/>
          </a:prstGeom>
          <a:ln w="38100"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箭头连接符 107"/>
          <p:cNvCxnSpPr/>
          <p:nvPr/>
        </p:nvCxnSpPr>
        <p:spPr>
          <a:xfrm>
            <a:off x="3290662" y="4001828"/>
            <a:ext cx="2088000" cy="0"/>
          </a:xfrm>
          <a:prstGeom prst="straightConnector1">
            <a:avLst/>
          </a:prstGeom>
          <a:ln w="38100"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下箭头 108"/>
          <p:cNvSpPr/>
          <p:nvPr/>
        </p:nvSpPr>
        <p:spPr>
          <a:xfrm>
            <a:off x="3984045" y="4992586"/>
            <a:ext cx="461554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1361068" y="2741765"/>
            <a:ext cx="4136069" cy="45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 smtClean="0">
                <a:solidFill>
                  <a:srgbClr val="00B0F0"/>
                </a:solidFill>
                <a:latin typeface="+mj-ea"/>
                <a:ea typeface="+mj-ea"/>
              </a:rPr>
              <a:t>返折沿气管食管沟上行至环甲关节后方</a:t>
            </a:r>
            <a:endParaRPr lang="zh-CN" altLang="en-US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sp>
        <p:nvSpPr>
          <p:cNvPr id="74" name="Text Box 13"/>
          <p:cNvSpPr txBox="1">
            <a:spLocks noChangeArrowheads="1"/>
          </p:cNvSpPr>
          <p:nvPr/>
        </p:nvSpPr>
        <p:spPr bwMode="auto">
          <a:xfrm>
            <a:off x="1238605" y="5693216"/>
            <a:ext cx="3993401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甲状软骨下角</a:t>
            </a:r>
            <a:r>
              <a:rPr lang="zh-CN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是寻找喉返</a:t>
            </a:r>
            <a:r>
              <a:rPr lang="en-US" altLang="zh-CN" sz="2000" b="1" dirty="0" smtClean="0">
                <a:solidFill>
                  <a:srgbClr val="FF0000"/>
                </a:solidFill>
                <a:latin typeface="+mj-ea"/>
                <a:ea typeface="+mj-ea"/>
              </a:rPr>
              <a:t>N</a:t>
            </a:r>
            <a:r>
              <a:rPr lang="zh-CN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的标志</a:t>
            </a:r>
            <a:endParaRPr lang="zh-CN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113" grpId="0"/>
      <p:bldP spid="61" grpId="0"/>
      <p:bldP spid="63" grpId="0"/>
      <p:bldP spid="85" grpId="0"/>
      <p:bldP spid="86" grpId="0"/>
      <p:bldP spid="87" grpId="0"/>
      <p:bldP spid="90" grpId="0"/>
      <p:bldP spid="95" grpId="0"/>
      <p:bldP spid="97" grpId="0"/>
      <p:bldP spid="98" grpId="0"/>
      <p:bldP spid="99" grpId="0"/>
      <p:bldP spid="101" grpId="0"/>
      <p:bldP spid="103" grpId="0"/>
      <p:bldP spid="109" grpId="0" animBg="1"/>
      <p:bldP spid="65" grpId="0"/>
      <p:bldP spid="7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932495" y="806587"/>
            <a:ext cx="10259505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2168165" y="264321"/>
            <a:ext cx="4207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）甲状腺</a:t>
            </a:r>
            <a:endParaRPr lang="zh-CN" altLang="en-US" sz="28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0"/>
          <p:cNvGrpSpPr/>
          <p:nvPr/>
        </p:nvGrpSpPr>
        <p:grpSpPr>
          <a:xfrm>
            <a:off x="50335" y="65759"/>
            <a:ext cx="1543573" cy="932532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4" name="Text Box 13"/>
          <p:cNvSpPr txBox="1">
            <a:spLocks noChangeArrowheads="1"/>
          </p:cNvSpPr>
          <p:nvPr/>
        </p:nvSpPr>
        <p:spPr bwMode="auto">
          <a:xfrm>
            <a:off x="568303" y="1131618"/>
            <a:ext cx="27238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③ 甲状腺的</a:t>
            </a:r>
            <a:r>
              <a:rPr lang="en-US" altLang="zh-CN" sz="2000" b="1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A</a:t>
            </a:r>
            <a:r>
              <a:rPr lang="zh-CN" altLang="en-US" sz="2000" b="1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与喉的</a:t>
            </a:r>
            <a:r>
              <a:rPr lang="en-US" altLang="zh-CN" sz="2000" b="1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N</a:t>
            </a:r>
            <a:endParaRPr lang="zh-CN" altLang="en-US" sz="2000" b="1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3" name="Text Box 13"/>
          <p:cNvSpPr txBox="1">
            <a:spLocks noChangeArrowheads="1"/>
          </p:cNvSpPr>
          <p:nvPr/>
        </p:nvSpPr>
        <p:spPr bwMode="auto">
          <a:xfrm>
            <a:off x="440535" y="1674048"/>
            <a:ext cx="18630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甲状腺最下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A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95" name="Text Box 13"/>
          <p:cNvSpPr txBox="1">
            <a:spLocks noChangeArrowheads="1"/>
          </p:cNvSpPr>
          <p:nvPr/>
        </p:nvSpPr>
        <p:spPr bwMode="auto">
          <a:xfrm>
            <a:off x="605321" y="2151917"/>
            <a:ext cx="45239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出现率约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10%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，与甲状腺上、下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A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吻合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602319" y="3018003"/>
            <a:ext cx="42883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甲状腺手术、气管低位切开注意避开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566802" y="3628745"/>
            <a:ext cx="1649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④甲状腺的</a:t>
            </a:r>
            <a:r>
              <a:rPr lang="en-US" altLang="zh-CN" sz="2000" b="1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V</a:t>
            </a:r>
            <a:endParaRPr lang="zh-CN" altLang="en-US" sz="2000" b="1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50" name="图片 53257" descr="未标题-4 拷贝"/>
          <p:cNvPicPr>
            <a:picLocks noChangeAspect="1" noChangeArrowheads="1"/>
          </p:cNvPicPr>
          <p:nvPr/>
        </p:nvPicPr>
        <p:blipFill>
          <a:blip r:embed="rId3"/>
          <a:srcRect r="1723"/>
          <a:stretch>
            <a:fillRect/>
          </a:stretch>
        </p:blipFill>
        <p:spPr bwMode="auto">
          <a:xfrm>
            <a:off x="8837612" y="233189"/>
            <a:ext cx="3354388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648754" y="4118358"/>
            <a:ext cx="1596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甲状腺上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V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641443" y="4942700"/>
            <a:ext cx="16033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甲状腺下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V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53" name="Text Box 13"/>
          <p:cNvSpPr txBox="1">
            <a:spLocks noChangeArrowheads="1"/>
          </p:cNvSpPr>
          <p:nvPr/>
        </p:nvSpPr>
        <p:spPr bwMode="auto">
          <a:xfrm>
            <a:off x="644392" y="4523319"/>
            <a:ext cx="16033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甲状腺中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V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54" name="Text Box 13"/>
          <p:cNvSpPr txBox="1">
            <a:spLocks noChangeArrowheads="1"/>
          </p:cNvSpPr>
          <p:nvPr/>
        </p:nvSpPr>
        <p:spPr bwMode="auto">
          <a:xfrm>
            <a:off x="3028192" y="4116857"/>
            <a:ext cx="8803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颈内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V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55" name="Text Box 13"/>
          <p:cNvSpPr txBox="1">
            <a:spLocks noChangeArrowheads="1"/>
          </p:cNvSpPr>
          <p:nvPr/>
        </p:nvSpPr>
        <p:spPr bwMode="auto">
          <a:xfrm>
            <a:off x="3020881" y="4941199"/>
            <a:ext cx="8835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头臂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V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3023830" y="4521818"/>
            <a:ext cx="8835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颈内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V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57" name="右箭头 56"/>
          <p:cNvSpPr/>
          <p:nvPr/>
        </p:nvSpPr>
        <p:spPr>
          <a:xfrm>
            <a:off x="2254313" y="4345659"/>
            <a:ext cx="742385" cy="724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2216581" y="4511256"/>
            <a:ext cx="697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汇入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pic>
        <p:nvPicPr>
          <p:cNvPr id="59" name="图片 53256"/>
          <p:cNvPicPr>
            <a:picLocks noChangeAspect="1" noChangeArrowheads="1"/>
          </p:cNvPicPr>
          <p:nvPr/>
        </p:nvPicPr>
        <p:blipFill>
          <a:blip r:embed="rId4"/>
          <a:srcRect l="19194" r="15466"/>
          <a:stretch>
            <a:fillRect/>
          </a:stretch>
        </p:blipFill>
        <p:spPr bwMode="auto">
          <a:xfrm>
            <a:off x="5821378" y="233191"/>
            <a:ext cx="3332368" cy="620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603820" y="2584960"/>
            <a:ext cx="56348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可由头臂干、主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A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弓、右颈总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A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、或胸廓内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A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发出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95" grpId="0"/>
      <p:bldP spid="48" grpId="0"/>
      <p:bldP spid="49" grpId="0"/>
      <p:bldP spid="51" grpId="0"/>
      <p:bldP spid="52" grpId="0"/>
      <p:bldP spid="53" grpId="0"/>
      <p:bldP spid="54" grpId="0"/>
      <p:bldP spid="55" grpId="0"/>
      <p:bldP spid="56" grpId="0"/>
      <p:bldP spid="57" grpId="0" animBg="1"/>
      <p:bldP spid="58" grpId="0"/>
      <p:bldP spid="4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932495" y="806587"/>
            <a:ext cx="10259505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2168165" y="264321"/>
            <a:ext cx="4207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（二）肌三角</a:t>
            </a:r>
            <a:endParaRPr lang="zh-CN" altLang="en-US" sz="28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50335" y="65759"/>
            <a:ext cx="1543573" cy="932532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3" name="Text Box 13"/>
          <p:cNvSpPr txBox="1">
            <a:spLocks noChangeArrowheads="1"/>
          </p:cNvSpPr>
          <p:nvPr/>
        </p:nvSpPr>
        <p:spPr bwMode="auto">
          <a:xfrm>
            <a:off x="293957" y="1109896"/>
            <a:ext cx="18822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）甲状旁腺</a:t>
            </a:r>
            <a:endParaRPr lang="zh-CN" altLang="en-US" sz="20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3" name="Text Box 13"/>
          <p:cNvSpPr txBox="1">
            <a:spLocks noChangeArrowheads="1"/>
          </p:cNvSpPr>
          <p:nvPr/>
        </p:nvSpPr>
        <p:spPr bwMode="auto">
          <a:xfrm>
            <a:off x="763258" y="4699367"/>
            <a:ext cx="9541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前面：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114" name="Text Box 13"/>
          <p:cNvSpPr txBox="1">
            <a:spLocks noChangeArrowheads="1"/>
          </p:cNvSpPr>
          <p:nvPr/>
        </p:nvSpPr>
        <p:spPr bwMode="auto">
          <a:xfrm>
            <a:off x="764656" y="6112154"/>
            <a:ext cx="9541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两侧：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115" name="AutoShape 21"/>
          <p:cNvSpPr>
            <a:spLocks/>
          </p:cNvSpPr>
          <p:nvPr/>
        </p:nvSpPr>
        <p:spPr bwMode="auto">
          <a:xfrm>
            <a:off x="646049" y="4987974"/>
            <a:ext cx="108000" cy="1224000"/>
          </a:xfrm>
          <a:prstGeom prst="leftBrace">
            <a:avLst>
              <a:gd name="adj1" fmla="val 75000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 sz="2000" b="1">
              <a:latin typeface="+mj-ea"/>
              <a:ea typeface="+mj-ea"/>
            </a:endParaRPr>
          </a:p>
        </p:txBody>
      </p:sp>
      <p:sp>
        <p:nvSpPr>
          <p:cNvPr id="116" name="Text Box 13"/>
          <p:cNvSpPr txBox="1">
            <a:spLocks noChangeArrowheads="1"/>
          </p:cNvSpPr>
          <p:nvPr/>
        </p:nvSpPr>
        <p:spPr bwMode="auto">
          <a:xfrm>
            <a:off x="767605" y="5520766"/>
            <a:ext cx="9541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后面：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117" name="Text Box 13"/>
          <p:cNvSpPr txBox="1">
            <a:spLocks noChangeArrowheads="1"/>
          </p:cNvSpPr>
          <p:nvPr/>
        </p:nvSpPr>
        <p:spPr bwMode="auto">
          <a:xfrm>
            <a:off x="563242" y="3221389"/>
            <a:ext cx="12875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① 位置：</a:t>
            </a:r>
            <a:endParaRPr lang="zh-CN" altLang="en-US" sz="2000" b="1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0" name="Text Box 13"/>
          <p:cNvSpPr txBox="1">
            <a:spLocks noChangeArrowheads="1"/>
          </p:cNvSpPr>
          <p:nvPr/>
        </p:nvSpPr>
        <p:spPr bwMode="auto">
          <a:xfrm>
            <a:off x="589737" y="1533723"/>
            <a:ext cx="4748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位于甲状腺侧叶后面，真、假被膜之间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594084" y="1920578"/>
            <a:ext cx="49311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上腺位于甲状腺侧叶上、中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1/3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交界后方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53" name="Text Box 13"/>
          <p:cNvSpPr txBox="1">
            <a:spLocks noChangeArrowheads="1"/>
          </p:cNvSpPr>
          <p:nvPr/>
        </p:nvSpPr>
        <p:spPr bwMode="auto">
          <a:xfrm>
            <a:off x="601636" y="2317409"/>
            <a:ext cx="39052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下腺位于甲状腺侧叶下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1/3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后方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pic>
        <p:nvPicPr>
          <p:cNvPr id="54" name="图片 77833"/>
          <p:cNvPicPr>
            <a:picLocks noChangeAspect="1" noChangeArrowheads="1"/>
          </p:cNvPicPr>
          <p:nvPr/>
        </p:nvPicPr>
        <p:blipFill>
          <a:blip r:embed="rId3"/>
          <a:srcRect l="14592" t="2916" r="10298" b="4039"/>
          <a:stretch>
            <a:fillRect/>
          </a:stretch>
        </p:blipFill>
        <p:spPr bwMode="auto">
          <a:xfrm>
            <a:off x="8211493" y="649003"/>
            <a:ext cx="3980507" cy="530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右箭头 54"/>
          <p:cNvSpPr/>
          <p:nvPr/>
        </p:nvSpPr>
        <p:spPr>
          <a:xfrm>
            <a:off x="5296280" y="1575310"/>
            <a:ext cx="289711" cy="298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Text Box 13"/>
          <p:cNvSpPr txBox="1">
            <a:spLocks noChangeArrowheads="1"/>
          </p:cNvSpPr>
          <p:nvPr/>
        </p:nvSpPr>
        <p:spPr bwMode="auto">
          <a:xfrm>
            <a:off x="301509" y="2792253"/>
            <a:ext cx="18822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）气管颈部</a:t>
            </a:r>
            <a:endParaRPr lang="zh-CN" altLang="en-US" sz="20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1647493" y="3225099"/>
            <a:ext cx="66207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上平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C6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下缘连环状软骨，下平颈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V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切迹或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C7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续气管胸部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62" name="文本框 54275"/>
          <p:cNvSpPr txBox="1">
            <a:spLocks noChangeArrowheads="1"/>
          </p:cNvSpPr>
          <p:nvPr/>
        </p:nvSpPr>
        <p:spPr bwMode="auto">
          <a:xfrm>
            <a:off x="506988" y="3704373"/>
            <a:ext cx="8039483" cy="39658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1400" b="1" dirty="0" smtClean="0">
                <a:latin typeface="+mj-ea"/>
                <a:ea typeface="+mj-ea"/>
              </a:rPr>
              <a:t>头侧</a:t>
            </a:r>
            <a:r>
              <a:rPr lang="zh-CN" altLang="en-US" sz="1400" b="1" dirty="0">
                <a:latin typeface="+mj-ea"/>
                <a:ea typeface="+mj-ea"/>
              </a:rPr>
              <a:t>转时气管随之移动，</a:t>
            </a:r>
            <a:r>
              <a:rPr lang="zh-CN" altLang="en-US" sz="1400" b="1" dirty="0" smtClean="0">
                <a:latin typeface="+mj-ea"/>
                <a:ea typeface="+mj-ea"/>
              </a:rPr>
              <a:t>食管向</a:t>
            </a:r>
            <a:r>
              <a:rPr lang="zh-CN" altLang="en-US" sz="1400" b="1" dirty="0">
                <a:latin typeface="+mj-ea"/>
                <a:ea typeface="+mj-ea"/>
              </a:rPr>
              <a:t>反方向移动，故气管切开时应严格保持</a:t>
            </a:r>
            <a:r>
              <a:rPr lang="zh-CN" altLang="en-US" b="1" dirty="0">
                <a:solidFill>
                  <a:srgbClr val="FF0000"/>
                </a:solidFill>
                <a:latin typeface="+mj-ea"/>
                <a:ea typeface="+mj-ea"/>
              </a:rPr>
              <a:t>头正中位，并尽量后</a:t>
            </a:r>
            <a:r>
              <a:rPr lang="zh-CN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仰</a:t>
            </a:r>
            <a:endParaRPr lang="zh-CN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561741" y="4161400"/>
            <a:ext cx="12875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② 毗邻：</a:t>
            </a:r>
            <a:endParaRPr lang="zh-CN" altLang="en-US" sz="2000" b="1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72" name="图片 173066" descr="颈筋膜2"/>
          <p:cNvPicPr>
            <a:picLocks noChangeAspect="1" noChangeArrowheads="1"/>
          </p:cNvPicPr>
          <p:nvPr/>
        </p:nvPicPr>
        <p:blipFill>
          <a:blip r:embed="rId4">
            <a:lum bright="-18000" contrast="36000"/>
          </a:blip>
          <a:srcRect/>
          <a:stretch>
            <a:fillRect/>
          </a:stretch>
        </p:blipFill>
        <p:spPr bwMode="auto">
          <a:xfrm>
            <a:off x="8329754" y="945735"/>
            <a:ext cx="3862246" cy="370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文本框 77832"/>
          <p:cNvSpPr txBox="1">
            <a:spLocks noChangeArrowheads="1"/>
          </p:cNvSpPr>
          <p:nvPr/>
        </p:nvSpPr>
        <p:spPr bwMode="auto">
          <a:xfrm>
            <a:off x="5655555" y="1540114"/>
            <a:ext cx="3253055" cy="369332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+mj-ea"/>
                <a:ea typeface="+mj-ea"/>
              </a:rPr>
              <a:t>甲状腺</a:t>
            </a:r>
            <a:r>
              <a:rPr lang="zh-CN" altLang="en-US" b="1" dirty="0" smtClean="0">
                <a:latin typeface="+mj-ea"/>
                <a:ea typeface="+mj-ea"/>
              </a:rPr>
              <a:t>手术注意保留</a:t>
            </a:r>
            <a:r>
              <a:rPr lang="zh-CN" altLang="en-US" b="1" dirty="0">
                <a:latin typeface="+mj-ea"/>
                <a:ea typeface="+mj-ea"/>
              </a:rPr>
              <a:t>甲状旁腺</a:t>
            </a:r>
            <a:endParaRPr lang="ja-JP" altLang="en-US" b="1" dirty="0">
              <a:latin typeface="+mj-ea"/>
              <a:ea typeface="+mj-ea"/>
            </a:endParaRPr>
          </a:p>
        </p:txBody>
      </p:sp>
      <p:sp>
        <p:nvSpPr>
          <p:cNvPr id="75" name="Text Box 13"/>
          <p:cNvSpPr txBox="1">
            <a:spLocks noChangeArrowheads="1"/>
          </p:cNvSpPr>
          <p:nvPr/>
        </p:nvSpPr>
        <p:spPr bwMode="auto">
          <a:xfrm>
            <a:off x="9036474" y="876232"/>
            <a:ext cx="2236510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B050"/>
                </a:solidFill>
                <a:latin typeface="+mj-ea"/>
                <a:ea typeface="+mj-ea"/>
              </a:rPr>
              <a:t>气管切开的层次：</a:t>
            </a:r>
            <a:endParaRPr lang="zh-CN" altLang="en-US" sz="20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pic>
        <p:nvPicPr>
          <p:cNvPr id="47" name="图片 158731" descr="颈筋膜1"/>
          <p:cNvPicPr>
            <a:picLocks noChangeAspect="1" noChangeArrowheads="1"/>
          </p:cNvPicPr>
          <p:nvPr/>
        </p:nvPicPr>
        <p:blipFill>
          <a:blip r:embed="rId5">
            <a:lum bright="-24000" contrast="54000"/>
          </a:blip>
          <a:srcRect/>
          <a:stretch>
            <a:fillRect/>
          </a:stretch>
        </p:blipFill>
        <p:spPr bwMode="auto">
          <a:xfrm>
            <a:off x="7563623" y="1108611"/>
            <a:ext cx="4628377" cy="458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Text Box 13"/>
          <p:cNvSpPr txBox="1">
            <a:spLocks noChangeArrowheads="1"/>
          </p:cNvSpPr>
          <p:nvPr/>
        </p:nvSpPr>
        <p:spPr bwMode="auto">
          <a:xfrm>
            <a:off x="9062237" y="1355625"/>
            <a:ext cx="2933605" cy="2893100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b="1" dirty="0" smtClean="0">
                <a:latin typeface="+mj-ea"/>
                <a:ea typeface="+mj-ea"/>
              </a:rPr>
              <a:t>①皮肤</a:t>
            </a:r>
            <a:endParaRPr lang="en-US" altLang="zh-CN" sz="2000" b="1" dirty="0" smtClean="0">
              <a:latin typeface="+mj-ea"/>
              <a:ea typeface="+mj-ea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000" b="1" dirty="0" smtClean="0">
                <a:latin typeface="+mj-ea"/>
                <a:ea typeface="+mj-ea"/>
              </a:rPr>
              <a:t>②浅筋膜</a:t>
            </a:r>
            <a:endParaRPr lang="en-US" altLang="zh-CN" sz="2000" b="1" dirty="0" smtClean="0">
              <a:latin typeface="+mj-ea"/>
              <a:ea typeface="+mj-ea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000" b="1" dirty="0" smtClean="0">
                <a:latin typeface="+mj-ea"/>
                <a:ea typeface="+mj-ea"/>
              </a:rPr>
              <a:t>③封套筋膜</a:t>
            </a:r>
            <a:endParaRPr lang="en-US" altLang="zh-CN" sz="2000" b="1" dirty="0" smtClean="0">
              <a:latin typeface="+mj-ea"/>
              <a:ea typeface="+mj-ea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000" b="1" dirty="0" smtClean="0">
                <a:latin typeface="+mj-ea"/>
                <a:ea typeface="+mj-ea"/>
              </a:rPr>
              <a:t>④胸骨上间隙及颈</a:t>
            </a:r>
            <a:r>
              <a:rPr lang="en-US" altLang="zh-CN" sz="2000" b="1" dirty="0" smtClean="0">
                <a:latin typeface="+mj-ea"/>
                <a:ea typeface="+mj-ea"/>
              </a:rPr>
              <a:t>V</a:t>
            </a:r>
            <a:r>
              <a:rPr lang="zh-CN" altLang="en-US" sz="2000" b="1" dirty="0" smtClean="0">
                <a:latin typeface="+mj-ea"/>
                <a:ea typeface="+mj-ea"/>
              </a:rPr>
              <a:t>弓</a:t>
            </a:r>
            <a:endParaRPr lang="en-US" altLang="zh-CN" sz="2000" b="1" dirty="0" smtClean="0">
              <a:latin typeface="+mj-ea"/>
              <a:ea typeface="+mj-ea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000" b="1" dirty="0" smtClean="0">
                <a:latin typeface="+mj-ea"/>
                <a:ea typeface="+mj-ea"/>
              </a:rPr>
              <a:t>⑤舌骨下肌群</a:t>
            </a:r>
            <a:endParaRPr lang="en-US" altLang="zh-CN" sz="2000" b="1" dirty="0" smtClean="0">
              <a:latin typeface="+mj-ea"/>
              <a:ea typeface="+mj-ea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000" b="1" dirty="0" smtClean="0">
                <a:latin typeface="+mj-ea"/>
                <a:ea typeface="+mj-ea"/>
              </a:rPr>
              <a:t>⑥气管前筋膜</a:t>
            </a:r>
            <a:endParaRPr lang="en-US" altLang="zh-CN" sz="2000" b="1" dirty="0" smtClean="0">
              <a:latin typeface="+mj-ea"/>
              <a:ea typeface="+mj-ea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000" b="1" dirty="0" smtClean="0">
                <a:latin typeface="+mj-ea"/>
                <a:ea typeface="+mj-ea"/>
              </a:rPr>
              <a:t>⑦气管前间隙</a:t>
            </a:r>
          </a:p>
        </p:txBody>
      </p:sp>
      <p:sp>
        <p:nvSpPr>
          <p:cNvPr id="60" name="Text Box 13"/>
          <p:cNvSpPr txBox="1">
            <a:spLocks noChangeArrowheads="1"/>
          </p:cNvSpPr>
          <p:nvPr/>
        </p:nvSpPr>
        <p:spPr bwMode="auto">
          <a:xfrm>
            <a:off x="1550770" y="4995601"/>
            <a:ext cx="86100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+mj-ea"/>
                <a:ea typeface="+mj-ea"/>
              </a:rPr>
              <a:t>第</a:t>
            </a:r>
            <a:r>
              <a:rPr lang="en-US" altLang="zh-CN" sz="2000" b="1" dirty="0" smtClean="0">
                <a:latin typeface="+mj-ea"/>
                <a:ea typeface="+mj-ea"/>
              </a:rPr>
              <a:t>2-4</a:t>
            </a:r>
            <a:r>
              <a:rPr lang="zh-CN" altLang="en-US" sz="2000" b="1" dirty="0" smtClean="0">
                <a:latin typeface="+mj-ea"/>
                <a:ea typeface="+mj-ea"/>
              </a:rPr>
              <a:t>气管软骨前方有甲状腺峡、甲状腺最下</a:t>
            </a:r>
            <a:r>
              <a:rPr lang="en-US" altLang="zh-CN" sz="2000" b="1" dirty="0" smtClean="0">
                <a:latin typeface="+mj-ea"/>
                <a:ea typeface="+mj-ea"/>
              </a:rPr>
              <a:t>A</a:t>
            </a:r>
            <a:r>
              <a:rPr lang="zh-CN" altLang="en-US" sz="2000" b="1" dirty="0" smtClean="0">
                <a:latin typeface="+mj-ea"/>
                <a:ea typeface="+mj-ea"/>
              </a:rPr>
              <a:t>、甲状腺下</a:t>
            </a:r>
            <a:r>
              <a:rPr lang="en-US" altLang="zh-CN" sz="2000" b="1" dirty="0" smtClean="0">
                <a:latin typeface="+mj-ea"/>
                <a:ea typeface="+mj-ea"/>
              </a:rPr>
              <a:t>V</a:t>
            </a:r>
            <a:r>
              <a:rPr lang="zh-CN" altLang="en-US" sz="2000" b="1" dirty="0" smtClean="0">
                <a:latin typeface="+mj-ea"/>
                <a:ea typeface="+mj-ea"/>
              </a:rPr>
              <a:t>、甲状腺奇</a:t>
            </a:r>
            <a:r>
              <a:rPr lang="en-US" altLang="zh-CN" sz="2000" b="1" dirty="0" smtClean="0">
                <a:latin typeface="+mj-ea"/>
                <a:ea typeface="+mj-ea"/>
              </a:rPr>
              <a:t>V</a:t>
            </a:r>
            <a:r>
              <a:rPr lang="zh-CN" altLang="en-US" sz="2000" b="1" dirty="0" smtClean="0">
                <a:latin typeface="+mj-ea"/>
                <a:ea typeface="+mj-ea"/>
              </a:rPr>
              <a:t>丛</a:t>
            </a:r>
          </a:p>
        </p:txBody>
      </p:sp>
      <p:sp>
        <p:nvSpPr>
          <p:cNvPr id="67" name="Text Box 13"/>
          <p:cNvSpPr txBox="1">
            <a:spLocks noChangeArrowheads="1"/>
          </p:cNvSpPr>
          <p:nvPr/>
        </p:nvSpPr>
        <p:spPr bwMode="auto">
          <a:xfrm>
            <a:off x="1559819" y="6110653"/>
            <a:ext cx="27655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+mj-ea"/>
                <a:ea typeface="+mj-ea"/>
              </a:rPr>
              <a:t>甲状腺侧叶及甲状旁腺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68" name="Text Box 13"/>
          <p:cNvSpPr txBox="1">
            <a:spLocks noChangeArrowheads="1"/>
          </p:cNvSpPr>
          <p:nvPr/>
        </p:nvSpPr>
        <p:spPr bwMode="auto">
          <a:xfrm>
            <a:off x="1562768" y="5519265"/>
            <a:ext cx="82894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+mj-ea"/>
                <a:ea typeface="+mj-ea"/>
              </a:rPr>
              <a:t>食管，两者之间的气管食管旁沟内有喉返</a:t>
            </a:r>
            <a:r>
              <a:rPr lang="en-US" altLang="zh-CN" sz="2000" b="1" dirty="0" smtClean="0">
                <a:latin typeface="+mj-ea"/>
                <a:ea typeface="+mj-ea"/>
              </a:rPr>
              <a:t>N</a:t>
            </a:r>
            <a:r>
              <a:rPr lang="zh-CN" altLang="en-US" sz="2000" b="1" dirty="0" smtClean="0">
                <a:latin typeface="+mj-ea"/>
                <a:ea typeface="+mj-ea"/>
              </a:rPr>
              <a:t>，其外侧有颈</a:t>
            </a:r>
            <a:r>
              <a:rPr lang="en-US" altLang="zh-CN" sz="2000" b="1" dirty="0" smtClean="0">
                <a:latin typeface="+mj-ea"/>
                <a:ea typeface="+mj-ea"/>
              </a:rPr>
              <a:t>A</a:t>
            </a:r>
            <a:r>
              <a:rPr lang="zh-CN" altLang="en-US" sz="2000" b="1" dirty="0" smtClean="0">
                <a:latin typeface="+mj-ea"/>
                <a:ea typeface="+mj-ea"/>
              </a:rPr>
              <a:t>鞘、颈交感干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73" name="圆角矩形 72"/>
          <p:cNvSpPr/>
          <p:nvPr/>
        </p:nvSpPr>
        <p:spPr>
          <a:xfrm>
            <a:off x="1620570" y="4526734"/>
            <a:ext cx="10176095" cy="3983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Text Box 13"/>
          <p:cNvSpPr txBox="1">
            <a:spLocks noChangeArrowheads="1"/>
          </p:cNvSpPr>
          <p:nvPr/>
        </p:nvSpPr>
        <p:spPr bwMode="auto">
          <a:xfrm>
            <a:off x="1558422" y="4525859"/>
            <a:ext cx="103740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zh-CN" altLang="en-US" sz="2000" b="1" dirty="0" smtClean="0">
                <a:latin typeface="+mj-ea"/>
                <a:ea typeface="+mj-ea"/>
              </a:rPr>
              <a:t>皮肤、浅筋膜、颈深筋膜浅层、胸骨上间隙及颈</a:t>
            </a:r>
            <a:r>
              <a:rPr lang="en-US" altLang="zh-CN" sz="2000" b="1" dirty="0" smtClean="0">
                <a:latin typeface="+mj-ea"/>
                <a:ea typeface="+mj-ea"/>
              </a:rPr>
              <a:t>V</a:t>
            </a:r>
            <a:r>
              <a:rPr lang="zh-CN" altLang="en-US" sz="2000" b="1" dirty="0" smtClean="0">
                <a:latin typeface="+mj-ea"/>
                <a:ea typeface="+mj-ea"/>
              </a:rPr>
              <a:t>弓、舌骨下肌、气管前筋膜、气管前间隙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13" grpId="0"/>
      <p:bldP spid="114" grpId="0"/>
      <p:bldP spid="115" grpId="0" animBg="1"/>
      <p:bldP spid="116" grpId="0"/>
      <p:bldP spid="117" grpId="0"/>
      <p:bldP spid="50" grpId="0"/>
      <p:bldP spid="51" grpId="0"/>
      <p:bldP spid="53" grpId="0"/>
      <p:bldP spid="55" grpId="0" animBg="1"/>
      <p:bldP spid="57" grpId="0"/>
      <p:bldP spid="58" grpId="0"/>
      <p:bldP spid="62" grpId="0" animBg="1"/>
      <p:bldP spid="65" grpId="0"/>
      <p:bldP spid="56" grpId="0" animBg="1"/>
      <p:bldP spid="75" grpId="0" animBg="1"/>
      <p:bldP spid="76" grpId="0" animBg="1"/>
      <p:bldP spid="60" grpId="0"/>
      <p:bldP spid="67" grpId="0"/>
      <p:bldP spid="68" grpId="0"/>
      <p:bldP spid="73" grpId="0" animBg="1"/>
      <p:bldP spid="6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932495" y="806587"/>
            <a:ext cx="10259505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2168165" y="264321"/>
            <a:ext cx="4207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（二）肌三角</a:t>
            </a:r>
            <a:endParaRPr lang="zh-CN" altLang="en-US" sz="28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50335" y="65759"/>
            <a:ext cx="1543573" cy="932532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3" name="Text Box 13"/>
          <p:cNvSpPr txBox="1">
            <a:spLocks noChangeArrowheads="1"/>
          </p:cNvSpPr>
          <p:nvPr/>
        </p:nvSpPr>
        <p:spPr bwMode="auto">
          <a:xfrm>
            <a:off x="971477" y="2707707"/>
            <a:ext cx="9541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前面：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114" name="Text Box 13"/>
          <p:cNvSpPr txBox="1">
            <a:spLocks noChangeArrowheads="1"/>
          </p:cNvSpPr>
          <p:nvPr/>
        </p:nvSpPr>
        <p:spPr bwMode="auto">
          <a:xfrm>
            <a:off x="972875" y="3568261"/>
            <a:ext cx="9541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两侧：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115" name="AutoShape 21"/>
          <p:cNvSpPr>
            <a:spLocks/>
          </p:cNvSpPr>
          <p:nvPr/>
        </p:nvSpPr>
        <p:spPr bwMode="auto">
          <a:xfrm>
            <a:off x="827109" y="2960102"/>
            <a:ext cx="108000" cy="1224000"/>
          </a:xfrm>
          <a:prstGeom prst="leftBrace">
            <a:avLst>
              <a:gd name="adj1" fmla="val 75000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 sz="2000" b="1">
              <a:latin typeface="+mj-ea"/>
              <a:ea typeface="+mj-ea"/>
            </a:endParaRPr>
          </a:p>
        </p:txBody>
      </p:sp>
      <p:sp>
        <p:nvSpPr>
          <p:cNvPr id="116" name="Text Box 13"/>
          <p:cNvSpPr txBox="1">
            <a:spLocks noChangeArrowheads="1"/>
          </p:cNvSpPr>
          <p:nvPr/>
        </p:nvSpPr>
        <p:spPr bwMode="auto">
          <a:xfrm>
            <a:off x="975824" y="3130774"/>
            <a:ext cx="9541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后面：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117" name="Text Box 13"/>
          <p:cNvSpPr txBox="1">
            <a:spLocks noChangeArrowheads="1"/>
          </p:cNvSpPr>
          <p:nvPr/>
        </p:nvSpPr>
        <p:spPr bwMode="auto">
          <a:xfrm>
            <a:off x="563242" y="1655220"/>
            <a:ext cx="12875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① 位置：</a:t>
            </a:r>
            <a:endParaRPr lang="zh-CN" altLang="en-US" sz="2000" b="1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7" name="Text Box 13"/>
          <p:cNvSpPr txBox="1">
            <a:spLocks noChangeArrowheads="1"/>
          </p:cNvSpPr>
          <p:nvPr/>
        </p:nvSpPr>
        <p:spPr bwMode="auto">
          <a:xfrm>
            <a:off x="301509" y="1135554"/>
            <a:ext cx="18822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）食管颈部</a:t>
            </a:r>
            <a:endParaRPr lang="zh-CN" altLang="en-US" sz="20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1647493" y="1658930"/>
            <a:ext cx="50593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上平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C6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下缘连咽，下平颈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V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切迹续食管胸部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561741" y="2169740"/>
            <a:ext cx="12875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② 毗邻：</a:t>
            </a:r>
            <a:endParaRPr lang="zh-CN" altLang="en-US" sz="2000" b="1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7" name="Text Box 13"/>
          <p:cNvSpPr txBox="1">
            <a:spLocks noChangeArrowheads="1"/>
          </p:cNvSpPr>
          <p:nvPr/>
        </p:nvSpPr>
        <p:spPr bwMode="auto">
          <a:xfrm>
            <a:off x="1768038" y="3566760"/>
            <a:ext cx="19159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+mj-ea"/>
                <a:ea typeface="+mj-ea"/>
              </a:rPr>
              <a:t>甲状腺、颈</a:t>
            </a:r>
            <a:r>
              <a:rPr lang="en-US" altLang="zh-CN" sz="2000" b="1" dirty="0" smtClean="0">
                <a:latin typeface="+mj-ea"/>
                <a:ea typeface="+mj-ea"/>
              </a:rPr>
              <a:t>A</a:t>
            </a:r>
            <a:r>
              <a:rPr lang="zh-CN" altLang="en-US" sz="2000" b="1" dirty="0" smtClean="0">
                <a:latin typeface="+mj-ea"/>
                <a:ea typeface="+mj-ea"/>
              </a:rPr>
              <a:t>鞘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68" name="Text Box 13"/>
          <p:cNvSpPr txBox="1">
            <a:spLocks noChangeArrowheads="1"/>
          </p:cNvSpPr>
          <p:nvPr/>
        </p:nvSpPr>
        <p:spPr bwMode="auto">
          <a:xfrm>
            <a:off x="1770987" y="3129273"/>
            <a:ext cx="17235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颈长肌、脊柱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79" name="Text Box 13"/>
          <p:cNvSpPr txBox="1">
            <a:spLocks noChangeArrowheads="1"/>
          </p:cNvSpPr>
          <p:nvPr/>
        </p:nvSpPr>
        <p:spPr bwMode="auto">
          <a:xfrm>
            <a:off x="1775693" y="2706206"/>
            <a:ext cx="7008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+mj-ea"/>
                <a:ea typeface="+mj-ea"/>
              </a:rPr>
              <a:t>气管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980427" y="4001304"/>
            <a:ext cx="12153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+mj-ea"/>
                <a:ea typeface="+mj-ea"/>
              </a:rPr>
              <a:t>后外侧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：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82" name="Text Box 13"/>
          <p:cNvSpPr txBox="1">
            <a:spLocks noChangeArrowheads="1"/>
          </p:cNvSpPr>
          <p:nvPr/>
        </p:nvSpPr>
        <p:spPr bwMode="auto">
          <a:xfrm>
            <a:off x="2029074" y="3999803"/>
            <a:ext cx="27494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隔椎前筋膜邻颈交感干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83" name="文本框 174089"/>
          <p:cNvSpPr txBox="1">
            <a:spLocks noChangeArrowheads="1"/>
          </p:cNvSpPr>
          <p:nvPr/>
        </p:nvSpPr>
        <p:spPr bwMode="auto">
          <a:xfrm>
            <a:off x="794628" y="4631004"/>
            <a:ext cx="4537862" cy="40011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+mj-ea"/>
                <a:ea typeface="+mj-ea"/>
              </a:rPr>
              <a:t>食管颈部稍偏左，手术入路以左侧</a:t>
            </a:r>
            <a:r>
              <a:rPr lang="zh-CN" altLang="en-US" sz="2000" b="1" dirty="0" smtClean="0">
                <a:latin typeface="+mj-ea"/>
                <a:ea typeface="+mj-ea"/>
              </a:rPr>
              <a:t>为宜</a:t>
            </a:r>
            <a:endParaRPr lang="ja-JP" altLang="en-US" sz="2000" b="1" dirty="0">
              <a:latin typeface="+mj-ea"/>
              <a:ea typeface="+mj-ea"/>
            </a:endParaRPr>
          </a:p>
        </p:txBody>
      </p:sp>
      <p:pic>
        <p:nvPicPr>
          <p:cNvPr id="84" name="图片 174087" descr="颈筋膜2"/>
          <p:cNvPicPr>
            <a:picLocks noChangeAspect="1" noChangeArrowheads="1"/>
          </p:cNvPicPr>
          <p:nvPr/>
        </p:nvPicPr>
        <p:blipFill>
          <a:blip r:embed="rId3">
            <a:lum bright="-18000" contrast="36000"/>
          </a:blip>
          <a:srcRect/>
          <a:stretch>
            <a:fillRect/>
          </a:stretch>
        </p:blipFill>
        <p:spPr bwMode="auto">
          <a:xfrm>
            <a:off x="7054353" y="942452"/>
            <a:ext cx="5016639" cy="455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  <p:bldP spid="115" grpId="0" animBg="1"/>
      <p:bldP spid="116" grpId="0"/>
      <p:bldP spid="117" grpId="0"/>
      <p:bldP spid="57" grpId="0"/>
      <p:bldP spid="58" grpId="0"/>
      <p:bldP spid="65" grpId="0"/>
      <p:bldP spid="67" grpId="0"/>
      <p:bldP spid="68" grpId="0"/>
      <p:bldP spid="79" grpId="0"/>
      <p:bldP spid="81" grpId="0"/>
      <p:bldP spid="82" grpId="0"/>
      <p:bldP spid="8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3" descr="F:\教学资源\精品课程建设资料(解剖学）\精品课程图片\运动系统\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5542" y="1195401"/>
            <a:ext cx="5277394" cy="4753097"/>
          </a:xfrm>
          <a:prstGeom prst="rect">
            <a:avLst/>
          </a:prstGeom>
          <a:noFill/>
        </p:spPr>
      </p:pic>
      <p:cxnSp>
        <p:nvCxnSpPr>
          <p:cNvPr id="4" name="直接连接符 3"/>
          <p:cNvCxnSpPr/>
          <p:nvPr/>
        </p:nvCxnSpPr>
        <p:spPr>
          <a:xfrm>
            <a:off x="1932495" y="806587"/>
            <a:ext cx="10259505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2168164" y="264321"/>
            <a:ext cx="5690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第四节  胸锁乳突肌区及颈根部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06794" y="1228404"/>
            <a:ext cx="2646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B0F0"/>
                </a:solidFill>
                <a:latin typeface="+mj-ea"/>
                <a:ea typeface="+mj-ea"/>
              </a:rPr>
              <a:t>一、胸锁乳突肌区</a:t>
            </a:r>
            <a:endParaRPr lang="zh-CN" altLang="en-US" sz="2400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50335" y="65759"/>
            <a:ext cx="1543573" cy="932532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3" name="Text Box 13"/>
          <p:cNvSpPr txBox="1">
            <a:spLocks noChangeArrowheads="1"/>
          </p:cNvSpPr>
          <p:nvPr/>
        </p:nvSpPr>
        <p:spPr bwMode="auto">
          <a:xfrm>
            <a:off x="337502" y="1871099"/>
            <a:ext cx="17235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（一）境界：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1897973" y="1837598"/>
            <a:ext cx="3533311" cy="45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该肌在颈部所在区域</a:t>
            </a:r>
            <a:endParaRPr lang="zh-CN" altLang="en-US" sz="20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333140" y="2464339"/>
            <a:ext cx="2236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（二）内容及毗邻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6" name="Text Box 13"/>
          <p:cNvSpPr txBox="1">
            <a:spLocks noChangeArrowheads="1"/>
          </p:cNvSpPr>
          <p:nvPr/>
        </p:nvSpPr>
        <p:spPr bwMode="auto">
          <a:xfrm>
            <a:off x="828184" y="3021372"/>
            <a:ext cx="697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颈袢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97" name="Text Box 13"/>
          <p:cNvSpPr txBox="1">
            <a:spLocks noChangeArrowheads="1"/>
          </p:cNvSpPr>
          <p:nvPr/>
        </p:nvSpPr>
        <p:spPr bwMode="auto">
          <a:xfrm>
            <a:off x="829582" y="3450609"/>
            <a:ext cx="19159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颈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A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鞘及其内容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98" name="Text Box 13"/>
          <p:cNvSpPr txBox="1">
            <a:spLocks noChangeArrowheads="1"/>
          </p:cNvSpPr>
          <p:nvPr/>
        </p:nvSpPr>
        <p:spPr bwMode="auto">
          <a:xfrm>
            <a:off x="832531" y="4330736"/>
            <a:ext cx="1210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颈交感干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99" name="Text Box 7"/>
          <p:cNvSpPr txBox="1">
            <a:spLocks noChangeArrowheads="1"/>
          </p:cNvSpPr>
          <p:nvPr/>
        </p:nvSpPr>
        <p:spPr bwMode="auto">
          <a:xfrm>
            <a:off x="829038" y="3880678"/>
            <a:ext cx="697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颈丛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100" name="AutoShape 21"/>
          <p:cNvSpPr>
            <a:spLocks/>
          </p:cNvSpPr>
          <p:nvPr/>
        </p:nvSpPr>
        <p:spPr bwMode="auto">
          <a:xfrm>
            <a:off x="719444" y="3338368"/>
            <a:ext cx="108000" cy="1080000"/>
          </a:xfrm>
          <a:prstGeom prst="leftBrace">
            <a:avLst>
              <a:gd name="adj1" fmla="val 75000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4" name="图片 57364"/>
          <p:cNvPicPr>
            <a:picLocks noChangeAspect="1" noChangeArrowheads="1"/>
          </p:cNvPicPr>
          <p:nvPr/>
        </p:nvPicPr>
        <p:blipFill>
          <a:blip r:embed="rId4"/>
          <a:srcRect t="7790" r="8749"/>
          <a:stretch>
            <a:fillRect/>
          </a:stretch>
        </p:blipFill>
        <p:spPr bwMode="auto">
          <a:xfrm>
            <a:off x="7488238" y="130089"/>
            <a:ext cx="470376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 Box 13"/>
          <p:cNvSpPr txBox="1">
            <a:spLocks noChangeArrowheads="1"/>
          </p:cNvSpPr>
          <p:nvPr/>
        </p:nvSpPr>
        <p:spPr bwMode="auto">
          <a:xfrm>
            <a:off x="2193750" y="4138727"/>
            <a:ext cx="37753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位置：脊柱两侧，椎前筋膜后方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2195148" y="4578345"/>
            <a:ext cx="42498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组成：</a:t>
            </a:r>
            <a:r>
              <a:rPr lang="zh-CN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颈上、中、下</a:t>
            </a:r>
            <a:r>
              <a:rPr lang="en-US" altLang="zh-CN" sz="2000" b="1" dirty="0" smtClean="0">
                <a:solidFill>
                  <a:srgbClr val="FF0000"/>
                </a:solidFill>
                <a:latin typeface="+mj-ea"/>
                <a:ea typeface="+mj-ea"/>
              </a:rPr>
              <a:t>N</a:t>
            </a:r>
            <a:r>
              <a:rPr lang="zh-CN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节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及其节间支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61" name="AutoShape 21"/>
          <p:cNvSpPr>
            <a:spLocks/>
          </p:cNvSpPr>
          <p:nvPr/>
        </p:nvSpPr>
        <p:spPr bwMode="auto">
          <a:xfrm>
            <a:off x="2057850" y="4356159"/>
            <a:ext cx="108000" cy="396000"/>
          </a:xfrm>
          <a:prstGeom prst="leftBrace">
            <a:avLst>
              <a:gd name="adj1" fmla="val 75000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7341606" y="832859"/>
            <a:ext cx="4777970" cy="5875699"/>
            <a:chOff x="6070745" y="779787"/>
            <a:chExt cx="5562608" cy="6248400"/>
          </a:xfrm>
        </p:grpSpPr>
        <p:pic>
          <p:nvPicPr>
            <p:cNvPr id="62" name="图片 60430" descr="颈部神经"/>
            <p:cNvPicPr>
              <a:picLocks noChangeAspect="1" noChangeArrowheads="1"/>
            </p:cNvPicPr>
            <p:nvPr/>
          </p:nvPicPr>
          <p:blipFill>
            <a:blip r:embed="rId5">
              <a:lum contrast="30000"/>
            </a:blip>
            <a:srcRect/>
            <a:stretch>
              <a:fillRect/>
            </a:stretch>
          </p:blipFill>
          <p:spPr bwMode="auto">
            <a:xfrm>
              <a:off x="6070745" y="779787"/>
              <a:ext cx="5562608" cy="624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" name="矩形 60436"/>
            <p:cNvSpPr>
              <a:spLocks noChangeArrowheads="1"/>
            </p:cNvSpPr>
            <p:nvPr/>
          </p:nvSpPr>
          <p:spPr bwMode="auto">
            <a:xfrm>
              <a:off x="10005718" y="4633414"/>
              <a:ext cx="1250809" cy="3927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b="1">
                  <a:latin typeface="宋体" pitchFamily="2" charset="-122"/>
                </a:rPr>
                <a:t>颈上</a:t>
              </a:r>
              <a:r>
                <a:rPr lang="ja-JP" altLang="en-US" b="1">
                  <a:latin typeface="宋体" pitchFamily="2" charset="-122"/>
                </a:rPr>
                <a:t>N节</a:t>
              </a:r>
            </a:p>
          </p:txBody>
        </p:sp>
        <p:sp>
          <p:nvSpPr>
            <p:cNvPr id="73" name="矩形 60437"/>
            <p:cNvSpPr>
              <a:spLocks noChangeArrowheads="1"/>
            </p:cNvSpPr>
            <p:nvPr/>
          </p:nvSpPr>
          <p:spPr bwMode="auto">
            <a:xfrm>
              <a:off x="10119315" y="5123031"/>
              <a:ext cx="1253154" cy="3927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宋体" pitchFamily="2" charset="-122"/>
                </a:rPr>
                <a:t>颈中</a:t>
              </a:r>
              <a:r>
                <a:rPr lang="ja-JP" altLang="en-US" b="1" dirty="0">
                  <a:latin typeface="宋体" pitchFamily="2" charset="-122"/>
                </a:rPr>
                <a:t>N节</a:t>
              </a:r>
            </a:p>
          </p:txBody>
        </p:sp>
        <p:sp>
          <p:nvSpPr>
            <p:cNvPr id="74" name="矩形 60438"/>
            <p:cNvSpPr>
              <a:spLocks noChangeArrowheads="1"/>
            </p:cNvSpPr>
            <p:nvPr/>
          </p:nvSpPr>
          <p:spPr bwMode="auto">
            <a:xfrm>
              <a:off x="10121654" y="5497068"/>
              <a:ext cx="1208654" cy="3927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宋体" pitchFamily="2" charset="-122"/>
                </a:rPr>
                <a:t>颈下</a:t>
              </a:r>
              <a:r>
                <a:rPr lang="ja-JP" altLang="en-US" b="1" dirty="0">
                  <a:latin typeface="宋体" pitchFamily="2" charset="-122"/>
                </a:rPr>
                <a:t>N节</a:t>
              </a:r>
            </a:p>
          </p:txBody>
        </p:sp>
        <p:sp>
          <p:nvSpPr>
            <p:cNvPr id="75" name="直接连接符 60441"/>
            <p:cNvSpPr>
              <a:spLocks noChangeShapeType="1"/>
            </p:cNvSpPr>
            <p:nvPr/>
          </p:nvSpPr>
          <p:spPr bwMode="auto">
            <a:xfrm>
              <a:off x="7613404" y="5428805"/>
              <a:ext cx="2651129" cy="284163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直接连接符 60442"/>
            <p:cNvSpPr>
              <a:spLocks noChangeShapeType="1"/>
            </p:cNvSpPr>
            <p:nvPr/>
          </p:nvSpPr>
          <p:spPr bwMode="auto">
            <a:xfrm>
              <a:off x="7768227" y="4876968"/>
              <a:ext cx="2351092" cy="461963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直接连接符 60443"/>
            <p:cNvSpPr>
              <a:spLocks noChangeShapeType="1"/>
            </p:cNvSpPr>
            <p:nvPr/>
          </p:nvSpPr>
          <p:spPr bwMode="auto">
            <a:xfrm>
              <a:off x="7649867" y="2982414"/>
              <a:ext cx="2291909" cy="1724025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2292694" y="5306361"/>
            <a:ext cx="3518912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发出心支入胸腔参与</a:t>
            </a:r>
            <a:r>
              <a:rPr lang="zh-CN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构成心丛</a:t>
            </a:r>
            <a:endParaRPr lang="zh-CN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82" name="下箭头 81"/>
          <p:cNvSpPr/>
          <p:nvPr/>
        </p:nvSpPr>
        <p:spPr>
          <a:xfrm>
            <a:off x="3892994" y="4975637"/>
            <a:ext cx="298765" cy="2987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3" grpId="0"/>
      <p:bldP spid="65" grpId="0"/>
      <p:bldP spid="36" grpId="0"/>
      <p:bldP spid="96" grpId="0"/>
      <p:bldP spid="97" grpId="0"/>
      <p:bldP spid="98" grpId="0"/>
      <p:bldP spid="99" grpId="0"/>
      <p:bldP spid="100" grpId="0" animBg="1"/>
      <p:bldP spid="57" grpId="0"/>
      <p:bldP spid="58" grpId="0"/>
      <p:bldP spid="61" grpId="0" animBg="1"/>
      <p:bldP spid="81" grpId="0" animBg="1"/>
      <p:bldP spid="8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145423" descr="未标题-5 拷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6970" y="637766"/>
            <a:ext cx="5085030" cy="457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直接连接符 3"/>
          <p:cNvCxnSpPr/>
          <p:nvPr/>
        </p:nvCxnSpPr>
        <p:spPr>
          <a:xfrm>
            <a:off x="1932495" y="806587"/>
            <a:ext cx="10259505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06794" y="1203237"/>
            <a:ext cx="1723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B0F0"/>
                </a:solidFill>
                <a:latin typeface="+mj-ea"/>
                <a:ea typeface="+mj-ea"/>
              </a:rPr>
              <a:t>二、颈根部</a:t>
            </a:r>
            <a:endParaRPr lang="zh-CN" altLang="en-US" sz="2400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50335" y="65759"/>
            <a:ext cx="1543573" cy="932532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3" name="Text Box 13"/>
          <p:cNvSpPr txBox="1">
            <a:spLocks noChangeArrowheads="1"/>
          </p:cNvSpPr>
          <p:nvPr/>
        </p:nvSpPr>
        <p:spPr bwMode="auto">
          <a:xfrm>
            <a:off x="337502" y="1735547"/>
            <a:ext cx="17235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（一）境界：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1897973" y="1693657"/>
            <a:ext cx="353331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颈部与胸部的邻接区域</a:t>
            </a:r>
            <a:endParaRPr lang="zh-CN" altLang="en-US" sz="20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333140" y="3522616"/>
            <a:ext cx="2236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（二）内容及毗邻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7" name="Text Box 13"/>
          <p:cNvSpPr txBox="1">
            <a:spLocks noChangeArrowheads="1"/>
          </p:cNvSpPr>
          <p:nvPr/>
        </p:nvSpPr>
        <p:spPr bwMode="auto">
          <a:xfrm>
            <a:off x="551604" y="4017033"/>
            <a:ext cx="44919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前内侧：有胸膜顶，</a:t>
            </a:r>
            <a:r>
              <a:rPr lang="zh-CN" altLang="en-US" sz="2000" b="1" dirty="0" smtClean="0">
                <a:solidFill>
                  <a:srgbClr val="92D050"/>
                </a:solidFill>
                <a:latin typeface="+mj-ea"/>
                <a:ea typeface="+mj-ea"/>
              </a:rPr>
              <a:t>颈根部</a:t>
            </a:r>
            <a:r>
              <a:rPr lang="zh-CN" altLang="en-US" sz="2000" b="1" dirty="0" smtClean="0">
                <a:solidFill>
                  <a:srgbClr val="00B0F0"/>
                </a:solidFill>
                <a:latin typeface="+mj-ea"/>
                <a:ea typeface="+mj-ea"/>
              </a:rPr>
              <a:t>纵行</a:t>
            </a:r>
            <a:r>
              <a:rPr lang="zh-CN" altLang="en-US" sz="2000" b="1" dirty="0" smtClean="0">
                <a:solidFill>
                  <a:srgbClr val="92D050"/>
                </a:solidFill>
                <a:latin typeface="+mj-ea"/>
                <a:ea typeface="+mj-ea"/>
              </a:rPr>
              <a:t>结构</a:t>
            </a:r>
            <a:endParaRPr lang="zh-CN" altLang="en-US" sz="2000" b="1" dirty="0">
              <a:solidFill>
                <a:srgbClr val="92D050"/>
              </a:solidFill>
              <a:latin typeface="+mj-ea"/>
              <a:ea typeface="+mj-ea"/>
            </a:endParaRP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553002" y="5416269"/>
            <a:ext cx="59923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前、后、外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侧：有</a:t>
            </a:r>
            <a:r>
              <a:rPr lang="zh-CN" altLang="en-US" sz="2000" b="1" dirty="0" smtClean="0">
                <a:solidFill>
                  <a:srgbClr val="92D050"/>
                </a:solidFill>
                <a:latin typeface="+mj-ea"/>
                <a:ea typeface="+mj-ea"/>
              </a:rPr>
              <a:t>胸、颈与上肢间</a:t>
            </a:r>
            <a:r>
              <a:rPr lang="zh-CN" altLang="en-US" sz="2000" b="1" dirty="0" smtClean="0">
                <a:solidFill>
                  <a:srgbClr val="00B0F0"/>
                </a:solidFill>
                <a:latin typeface="+mj-ea"/>
                <a:ea typeface="+mj-ea"/>
              </a:rPr>
              <a:t>横行</a:t>
            </a:r>
            <a:r>
              <a:rPr lang="zh-CN" altLang="en-US" sz="2000" b="1" dirty="0" smtClean="0">
                <a:solidFill>
                  <a:srgbClr val="92D050"/>
                </a:solidFill>
                <a:latin typeface="+mj-ea"/>
                <a:ea typeface="+mj-ea"/>
              </a:rPr>
              <a:t>的血管和</a:t>
            </a:r>
            <a:r>
              <a:rPr lang="en-US" altLang="zh-CN" sz="2000" b="1" dirty="0" smtClean="0">
                <a:solidFill>
                  <a:srgbClr val="92D050"/>
                </a:solidFill>
                <a:latin typeface="+mj-ea"/>
                <a:ea typeface="+mj-ea"/>
              </a:rPr>
              <a:t>N</a:t>
            </a:r>
            <a:endParaRPr lang="zh-CN" altLang="en-US" sz="2000" b="1" dirty="0">
              <a:solidFill>
                <a:srgbClr val="92D050"/>
              </a:solidFill>
              <a:latin typeface="+mj-ea"/>
              <a:ea typeface="+mj-ea"/>
            </a:endParaRPr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745692" y="2176990"/>
            <a:ext cx="9541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前界：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747090" y="2616608"/>
            <a:ext cx="9541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后界：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746546" y="3065447"/>
            <a:ext cx="9541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两侧：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50" name="AutoShape 21"/>
          <p:cNvSpPr>
            <a:spLocks/>
          </p:cNvSpPr>
          <p:nvPr/>
        </p:nvSpPr>
        <p:spPr bwMode="auto">
          <a:xfrm>
            <a:off x="636952" y="2521145"/>
            <a:ext cx="108000" cy="648000"/>
          </a:xfrm>
          <a:prstGeom prst="leftBrace">
            <a:avLst>
              <a:gd name="adj1" fmla="val 75000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1518878" y="2178388"/>
            <a:ext cx="9541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胸骨柄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1520276" y="2618006"/>
            <a:ext cx="516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T1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1519732" y="3066845"/>
            <a:ext cx="856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第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1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肋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2653403" y="3528265"/>
            <a:ext cx="2492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以</a:t>
            </a:r>
            <a:r>
              <a:rPr lang="zh-CN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前斜角肌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为标志：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pic>
        <p:nvPicPr>
          <p:cNvPr id="67" name="图片 175112" descr="Untitled-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4753" y="0"/>
            <a:ext cx="6307248" cy="504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图片 176133"/>
          <p:cNvPicPr>
            <a:picLocks noChangeAspect="1" noChangeArrowheads="1"/>
          </p:cNvPicPr>
          <p:nvPr/>
        </p:nvPicPr>
        <p:blipFill>
          <a:blip r:embed="rId5"/>
          <a:srcRect l="18620" t="5965" r="14764" b="46320"/>
          <a:stretch>
            <a:fillRect/>
          </a:stretch>
        </p:blipFill>
        <p:spPr bwMode="auto">
          <a:xfrm>
            <a:off x="7749766" y="2903864"/>
            <a:ext cx="4442233" cy="394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矩形 175108"/>
          <p:cNvSpPr>
            <a:spLocks noChangeArrowheads="1"/>
          </p:cNvSpPr>
          <p:nvPr/>
        </p:nvSpPr>
        <p:spPr bwMode="auto">
          <a:xfrm>
            <a:off x="1537427" y="4506794"/>
            <a:ext cx="4301311" cy="830997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zh-CN" sz="2000" b="1" dirty="0">
                <a:latin typeface="+mj-ea"/>
                <a:ea typeface="+mj-ea"/>
              </a:rPr>
              <a:t>①</a:t>
            </a:r>
            <a:r>
              <a:rPr lang="zh-CN" altLang="en-US" sz="2000" b="1" dirty="0">
                <a:latin typeface="+mj-ea"/>
                <a:ea typeface="+mj-ea"/>
              </a:rPr>
              <a:t>颈内</a:t>
            </a:r>
            <a:r>
              <a:rPr lang="en-US" altLang="zh-CN" sz="2000" b="1" dirty="0" smtClean="0">
                <a:latin typeface="+mj-ea"/>
                <a:ea typeface="+mj-ea"/>
              </a:rPr>
              <a:t>V ②</a:t>
            </a:r>
            <a:r>
              <a:rPr lang="zh-CN" altLang="en-US" sz="2000" b="1" dirty="0">
                <a:latin typeface="+mj-ea"/>
                <a:ea typeface="+mj-ea"/>
              </a:rPr>
              <a:t>颈总</a:t>
            </a:r>
            <a:r>
              <a:rPr lang="en-US" altLang="zh-CN" sz="2000" b="1" dirty="0">
                <a:latin typeface="+mj-ea"/>
                <a:ea typeface="+mj-ea"/>
              </a:rPr>
              <a:t>A </a:t>
            </a:r>
            <a:r>
              <a:rPr lang="en-US" altLang="zh-CN" sz="2000" b="1" dirty="0" smtClean="0">
                <a:latin typeface="+mj-ea"/>
                <a:ea typeface="+mj-ea"/>
              </a:rPr>
              <a:t>③</a:t>
            </a:r>
            <a:r>
              <a:rPr lang="zh-CN" altLang="en-US" sz="2000" b="1" dirty="0">
                <a:latin typeface="+mj-ea"/>
                <a:ea typeface="+mj-ea"/>
              </a:rPr>
              <a:t>膈</a:t>
            </a:r>
            <a:r>
              <a:rPr lang="en-US" altLang="zh-CN" sz="2000" b="1" dirty="0" smtClean="0">
                <a:latin typeface="+mj-ea"/>
                <a:ea typeface="+mj-ea"/>
              </a:rPr>
              <a:t>N ④</a:t>
            </a:r>
            <a:r>
              <a:rPr lang="zh-CN" altLang="en-US" sz="2000" b="1" dirty="0">
                <a:latin typeface="+mj-ea"/>
                <a:ea typeface="+mj-ea"/>
              </a:rPr>
              <a:t>迷走</a:t>
            </a:r>
            <a:r>
              <a:rPr lang="en-US" altLang="zh-CN" sz="2000" b="1" dirty="0">
                <a:latin typeface="+mj-ea"/>
                <a:ea typeface="+mj-ea"/>
              </a:rPr>
              <a:t>N </a:t>
            </a:r>
            <a:r>
              <a:rPr lang="en-US" altLang="zh-CN" sz="2000" b="1" dirty="0" smtClean="0">
                <a:latin typeface="+mj-ea"/>
                <a:ea typeface="+mj-ea"/>
              </a:rPr>
              <a:t>⑤</a:t>
            </a:r>
            <a:r>
              <a:rPr lang="zh-CN" altLang="en-US" sz="2000" b="1" dirty="0">
                <a:latin typeface="+mj-ea"/>
                <a:ea typeface="+mj-ea"/>
              </a:rPr>
              <a:t>颈交感干 </a:t>
            </a:r>
            <a:r>
              <a:rPr lang="en-US" altLang="zh-CN" sz="2000" b="1" dirty="0" smtClean="0">
                <a:latin typeface="+mj-ea"/>
                <a:ea typeface="+mj-ea"/>
              </a:rPr>
              <a:t>⑥</a:t>
            </a:r>
            <a:r>
              <a:rPr lang="zh-CN" altLang="en-US" sz="2000" b="1" dirty="0" smtClean="0">
                <a:latin typeface="+mj-ea"/>
                <a:ea typeface="+mj-ea"/>
              </a:rPr>
              <a:t>胸导管</a:t>
            </a:r>
            <a:r>
              <a:rPr lang="zh-CN" altLang="en-US" sz="2000" b="1" dirty="0" smtClean="0">
                <a:latin typeface="+mj-ea"/>
                <a:ea typeface="+mj-ea"/>
              </a:rPr>
              <a:t>和右淋巴导管</a:t>
            </a:r>
            <a:endParaRPr lang="zh-CN" altLang="en-US" sz="2000" b="1" dirty="0">
              <a:latin typeface="+mj-ea"/>
              <a:ea typeface="+mj-ea"/>
            </a:endParaRPr>
          </a:p>
        </p:txBody>
      </p:sp>
      <p:sp>
        <p:nvSpPr>
          <p:cNvPr id="64" name="矩形 176134"/>
          <p:cNvSpPr>
            <a:spLocks noChangeArrowheads="1"/>
          </p:cNvSpPr>
          <p:nvPr/>
        </p:nvSpPr>
        <p:spPr bwMode="auto">
          <a:xfrm>
            <a:off x="1509920" y="5893024"/>
            <a:ext cx="5620721" cy="49244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zh-CN" sz="2000" b="1" dirty="0">
                <a:latin typeface="+mj-ea"/>
                <a:ea typeface="+mj-ea"/>
              </a:rPr>
              <a:t>①</a:t>
            </a:r>
            <a:r>
              <a:rPr lang="zh-CN" altLang="en-US" sz="2000" b="1" dirty="0">
                <a:latin typeface="+mj-ea"/>
                <a:ea typeface="+mj-ea"/>
              </a:rPr>
              <a:t>锁骨下</a:t>
            </a:r>
            <a:r>
              <a:rPr lang="en-US" altLang="zh-CN" sz="2000" b="1" dirty="0">
                <a:latin typeface="+mj-ea"/>
                <a:ea typeface="+mj-ea"/>
              </a:rPr>
              <a:t>A</a:t>
            </a:r>
            <a:r>
              <a:rPr lang="zh-CN" altLang="en-US" sz="2000" b="1" dirty="0">
                <a:latin typeface="+mj-ea"/>
                <a:ea typeface="+mj-ea"/>
              </a:rPr>
              <a:t>及其</a:t>
            </a:r>
            <a:r>
              <a:rPr lang="zh-CN" altLang="en-US" sz="2000" b="1" dirty="0" smtClean="0">
                <a:latin typeface="+mj-ea"/>
                <a:ea typeface="+mj-ea"/>
              </a:rPr>
              <a:t>分支 </a:t>
            </a:r>
            <a:r>
              <a:rPr lang="en-US" altLang="zh-CN" sz="2000" b="1" dirty="0" smtClean="0">
                <a:latin typeface="+mj-ea"/>
                <a:ea typeface="+mj-ea"/>
              </a:rPr>
              <a:t>②</a:t>
            </a:r>
            <a:r>
              <a:rPr lang="zh-CN" altLang="en-US" sz="2000" b="1" dirty="0">
                <a:latin typeface="+mj-ea"/>
                <a:ea typeface="+mj-ea"/>
              </a:rPr>
              <a:t>锁骨下</a:t>
            </a:r>
            <a:r>
              <a:rPr lang="en-US" altLang="zh-CN" sz="2000" b="1" dirty="0">
                <a:latin typeface="+mj-ea"/>
                <a:ea typeface="+mj-ea"/>
              </a:rPr>
              <a:t>V</a:t>
            </a:r>
            <a:r>
              <a:rPr lang="zh-CN" altLang="en-US" sz="2000" b="1" dirty="0">
                <a:latin typeface="+mj-ea"/>
                <a:ea typeface="+mj-ea"/>
              </a:rPr>
              <a:t>及其属</a:t>
            </a:r>
            <a:r>
              <a:rPr lang="zh-CN" altLang="en-US" sz="2000" b="1" dirty="0" smtClean="0">
                <a:latin typeface="+mj-ea"/>
                <a:ea typeface="+mj-ea"/>
              </a:rPr>
              <a:t>支 </a:t>
            </a:r>
            <a:r>
              <a:rPr lang="en-US" altLang="zh-CN" sz="2000" b="1" dirty="0" smtClean="0">
                <a:latin typeface="+mj-ea"/>
                <a:ea typeface="+mj-ea"/>
              </a:rPr>
              <a:t>③</a:t>
            </a:r>
            <a:r>
              <a:rPr lang="zh-CN" altLang="en-US" sz="2000" b="1" dirty="0">
                <a:latin typeface="+mj-ea"/>
                <a:ea typeface="+mj-ea"/>
              </a:rPr>
              <a:t>臂丛</a:t>
            </a:r>
          </a:p>
        </p:txBody>
      </p:sp>
      <p:sp>
        <p:nvSpPr>
          <p:cNvPr id="5" name="淘宝网chenying0907出品 4"/>
          <p:cNvSpPr txBox="1"/>
          <p:nvPr/>
        </p:nvSpPr>
        <p:spPr>
          <a:xfrm>
            <a:off x="2168164" y="264321"/>
            <a:ext cx="5690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第四节  胸锁乳突肌区及颈根部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3" grpId="0"/>
      <p:bldP spid="65" grpId="0"/>
      <p:bldP spid="36" grpId="0"/>
      <p:bldP spid="57" grpId="0"/>
      <p:bldP spid="58" grpId="0"/>
      <p:bldP spid="47" grpId="0"/>
      <p:bldP spid="48" grpId="0"/>
      <p:bldP spid="49" grpId="0"/>
      <p:bldP spid="50" grpId="0" animBg="1"/>
      <p:bldP spid="51" grpId="0"/>
      <p:bldP spid="52" grpId="0"/>
      <p:bldP spid="53" grpId="0"/>
      <p:bldP spid="59" grpId="0"/>
      <p:bldP spid="60" grpId="0" animBg="1"/>
      <p:bldP spid="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153601" descr="头颈部境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6491" y="289562"/>
            <a:ext cx="4885508" cy="427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直接连接符 3"/>
          <p:cNvCxnSpPr/>
          <p:nvPr/>
        </p:nvCxnSpPr>
        <p:spPr>
          <a:xfrm>
            <a:off x="1932495" y="806587"/>
            <a:ext cx="10259505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2168165" y="264321"/>
            <a:ext cx="4207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第一节  概述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06794" y="1078500"/>
            <a:ext cx="1168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00B0F0"/>
                </a:solidFill>
                <a:latin typeface="+mj-ea"/>
                <a:ea typeface="+mj-ea"/>
              </a:rPr>
              <a:t>1. </a:t>
            </a:r>
            <a:r>
              <a:rPr lang="zh-CN" altLang="en-US" sz="2400" b="1" dirty="0" smtClean="0">
                <a:solidFill>
                  <a:srgbClr val="00B0F0"/>
                </a:solidFill>
                <a:latin typeface="+mj-ea"/>
                <a:ea typeface="+mj-ea"/>
              </a:rPr>
              <a:t>境界</a:t>
            </a:r>
            <a:endParaRPr lang="zh-CN" altLang="en-US" sz="2400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50335" y="65759"/>
            <a:ext cx="1543573" cy="932532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3" name="Text Box 13"/>
          <p:cNvSpPr txBox="1">
            <a:spLocks noChangeArrowheads="1"/>
          </p:cNvSpPr>
          <p:nvPr/>
        </p:nvSpPr>
        <p:spPr bwMode="auto">
          <a:xfrm>
            <a:off x="727258" y="5523379"/>
            <a:ext cx="697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项部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723765" y="4352454"/>
            <a:ext cx="1210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固有</a:t>
            </a:r>
            <a:r>
              <a:rPr lang="zh-CN" altLang="en-US" sz="2000" b="1" dirty="0" smtClean="0">
                <a:solidFill>
                  <a:srgbClr val="C00000"/>
                </a:solidFill>
                <a:latin typeface="+mj-ea"/>
                <a:ea typeface="+mj-ea"/>
              </a:rPr>
              <a:t>颈部</a:t>
            </a:r>
            <a:endParaRPr lang="zh-CN" altLang="en-US" sz="20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39" name="Text Box 18"/>
          <p:cNvSpPr txBox="1">
            <a:spLocks noChangeArrowheads="1"/>
          </p:cNvSpPr>
          <p:nvPr/>
        </p:nvSpPr>
        <p:spPr bwMode="auto">
          <a:xfrm>
            <a:off x="511141" y="3128891"/>
            <a:ext cx="1168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00B0F0"/>
                </a:solidFill>
                <a:latin typeface="+mj-ea"/>
                <a:ea typeface="+mj-ea"/>
              </a:rPr>
              <a:t>2. </a:t>
            </a:r>
            <a:r>
              <a:rPr lang="zh-CN" altLang="en-US" sz="2400" b="1" dirty="0" smtClean="0">
                <a:solidFill>
                  <a:srgbClr val="00B0F0"/>
                </a:solidFill>
                <a:latin typeface="+mj-ea"/>
                <a:ea typeface="+mj-ea"/>
              </a:rPr>
              <a:t>分区</a:t>
            </a:r>
            <a:endParaRPr lang="zh-CN" altLang="en-US" sz="2400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1531580" y="2086403"/>
            <a:ext cx="2492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与胸部和上肢的分界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561063" y="2083488"/>
            <a:ext cx="11576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下界：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557570" y="1589832"/>
            <a:ext cx="11576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上界：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1533234" y="1591230"/>
            <a:ext cx="2236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头部和颈部的分界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69" name="AutoShape 21"/>
          <p:cNvSpPr>
            <a:spLocks/>
          </p:cNvSpPr>
          <p:nvPr/>
        </p:nvSpPr>
        <p:spPr bwMode="auto">
          <a:xfrm>
            <a:off x="3166432" y="3733862"/>
            <a:ext cx="108000" cy="396000"/>
          </a:xfrm>
          <a:prstGeom prst="leftBrace">
            <a:avLst>
              <a:gd name="adj1" fmla="val 75000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2" name="Text Box 13"/>
          <p:cNvSpPr txBox="1">
            <a:spLocks noChangeArrowheads="1"/>
          </p:cNvSpPr>
          <p:nvPr/>
        </p:nvSpPr>
        <p:spPr bwMode="auto">
          <a:xfrm>
            <a:off x="3272541" y="3929417"/>
            <a:ext cx="1467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舌骨下区：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3269048" y="3499855"/>
            <a:ext cx="1467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舌骨上区：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76" name="Text Box 13"/>
          <p:cNvSpPr txBox="1">
            <a:spLocks noChangeArrowheads="1"/>
          </p:cNvSpPr>
          <p:nvPr/>
        </p:nvSpPr>
        <p:spPr bwMode="auto">
          <a:xfrm>
            <a:off x="457112" y="5848712"/>
            <a:ext cx="1338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tx2"/>
                </a:solidFill>
                <a:latin typeface="+mj-ea"/>
                <a:ea typeface="+mj-ea"/>
              </a:rPr>
              <a:t>（颈后区）</a:t>
            </a:r>
            <a:endParaRPr lang="zh-CN" altLang="en-US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488455" y="4711983"/>
            <a:ext cx="18004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tx2"/>
                </a:solidFill>
                <a:latin typeface="+mj-ea"/>
                <a:ea typeface="+mj-ea"/>
              </a:rPr>
              <a:t>（颈前外侧区）</a:t>
            </a:r>
            <a:endParaRPr lang="zh-CN" altLang="en-US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79" name="AutoShape 21"/>
          <p:cNvSpPr>
            <a:spLocks/>
          </p:cNvSpPr>
          <p:nvPr/>
        </p:nvSpPr>
        <p:spPr bwMode="auto">
          <a:xfrm>
            <a:off x="2106878" y="4026241"/>
            <a:ext cx="108000" cy="1152000"/>
          </a:xfrm>
          <a:prstGeom prst="leftBrace">
            <a:avLst>
              <a:gd name="adj1" fmla="val 75000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0" name="AutoShape 21"/>
          <p:cNvSpPr>
            <a:spLocks/>
          </p:cNvSpPr>
          <p:nvPr/>
        </p:nvSpPr>
        <p:spPr bwMode="auto">
          <a:xfrm>
            <a:off x="546644" y="4601931"/>
            <a:ext cx="108000" cy="1080000"/>
          </a:xfrm>
          <a:prstGeom prst="leftBrace">
            <a:avLst>
              <a:gd name="adj1" fmla="val 75000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2244706" y="4384396"/>
            <a:ext cx="17235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胸锁乳突肌区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2241213" y="3751076"/>
            <a:ext cx="9541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颈前区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2246104" y="5049416"/>
            <a:ext cx="1210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颈外侧区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96" name="AutoShape 21"/>
          <p:cNvSpPr>
            <a:spLocks/>
          </p:cNvSpPr>
          <p:nvPr/>
        </p:nvSpPr>
        <p:spPr bwMode="auto">
          <a:xfrm>
            <a:off x="3440650" y="5044508"/>
            <a:ext cx="108000" cy="396000"/>
          </a:xfrm>
          <a:prstGeom prst="leftBrace">
            <a:avLst>
              <a:gd name="adj1" fmla="val 75000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7" name="Text Box 13"/>
          <p:cNvSpPr txBox="1">
            <a:spLocks noChangeArrowheads="1"/>
          </p:cNvSpPr>
          <p:nvPr/>
        </p:nvSpPr>
        <p:spPr bwMode="auto">
          <a:xfrm>
            <a:off x="3564176" y="5222638"/>
            <a:ext cx="1467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+mj-ea"/>
                <a:ea typeface="+mj-ea"/>
              </a:rPr>
              <a:t>锁骨上大窝</a:t>
            </a:r>
            <a:endParaRPr lang="zh-CN" altLang="en-US" sz="20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3560683" y="4810494"/>
            <a:ext cx="9541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+mj-ea"/>
                <a:ea typeface="+mj-ea"/>
              </a:rPr>
              <a:t>枕三角</a:t>
            </a:r>
            <a:endParaRPr lang="zh-CN" altLang="en-US" sz="20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99" name="Text Box 13"/>
          <p:cNvSpPr txBox="1">
            <a:spLocks noChangeArrowheads="1"/>
          </p:cNvSpPr>
          <p:nvPr/>
        </p:nvSpPr>
        <p:spPr bwMode="auto">
          <a:xfrm>
            <a:off x="4565820" y="3925055"/>
            <a:ext cx="21723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+mj-ea"/>
                <a:ea typeface="+mj-ea"/>
              </a:rPr>
              <a:t>颈</a:t>
            </a:r>
            <a:r>
              <a:rPr lang="en-US" altLang="zh-CN" sz="2000" b="1" dirty="0" smtClean="0">
                <a:solidFill>
                  <a:srgbClr val="0070C0"/>
                </a:solidFill>
                <a:latin typeface="+mj-ea"/>
                <a:ea typeface="+mj-ea"/>
              </a:rPr>
              <a:t>A</a:t>
            </a:r>
            <a:r>
              <a:rPr lang="zh-CN" altLang="en-US" sz="2000" b="1" dirty="0" smtClean="0">
                <a:solidFill>
                  <a:srgbClr val="0070C0"/>
                </a:solidFill>
                <a:latin typeface="+mj-ea"/>
                <a:ea typeface="+mj-ea"/>
              </a:rPr>
              <a:t>三角、肌三角</a:t>
            </a:r>
            <a:endParaRPr lang="zh-CN" altLang="en-US" sz="20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pic>
        <p:nvPicPr>
          <p:cNvPr id="3" name="Picture 2" descr="C:\Users\pc02\Desktop\图片1_副本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9074" y="3185712"/>
            <a:ext cx="4894217" cy="3678506"/>
          </a:xfrm>
          <a:prstGeom prst="rect">
            <a:avLst/>
          </a:prstGeom>
          <a:noFill/>
        </p:spPr>
      </p:pic>
      <p:pic>
        <p:nvPicPr>
          <p:cNvPr id="1028" name="Picture 4" descr="C:\Users\pc02\Desktop\图片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6491" y="0"/>
            <a:ext cx="4876800" cy="3614057"/>
          </a:xfrm>
          <a:prstGeom prst="rect">
            <a:avLst/>
          </a:prstGeom>
          <a:noFill/>
        </p:spPr>
      </p:pic>
      <p:sp>
        <p:nvSpPr>
          <p:cNvPr id="60" name="Text Box 13"/>
          <p:cNvSpPr txBox="1">
            <a:spLocks noChangeArrowheads="1"/>
          </p:cNvSpPr>
          <p:nvPr/>
        </p:nvSpPr>
        <p:spPr bwMode="auto">
          <a:xfrm>
            <a:off x="761375" y="2529045"/>
            <a:ext cx="68547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颈</a:t>
            </a:r>
            <a:r>
              <a:rPr lang="en-US" altLang="zh-CN" sz="2000" b="1" dirty="0" smtClean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V</a:t>
            </a:r>
            <a:r>
              <a:rPr lang="zh-CN" altLang="en-US" sz="2000" b="1" dirty="0" smtClean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切迹、胸锁关节、锁骨上缘、肩峰及其至</a:t>
            </a:r>
            <a:r>
              <a:rPr lang="en-US" altLang="zh-CN" sz="2000" b="1" dirty="0" smtClean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C7</a:t>
            </a:r>
            <a:r>
              <a:rPr lang="zh-CN" altLang="en-US" sz="2000" b="1" dirty="0" smtClean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棘突的连线</a:t>
            </a:r>
            <a:endParaRPr lang="zh-CN" altLang="en-US" sz="2000" b="1" dirty="0">
              <a:solidFill>
                <a:schemeClr val="accent4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0" name="Text Box 7"/>
          <p:cNvSpPr txBox="1">
            <a:spLocks noChangeArrowheads="1"/>
          </p:cNvSpPr>
          <p:nvPr/>
        </p:nvSpPr>
        <p:spPr bwMode="auto">
          <a:xfrm>
            <a:off x="4562327" y="3495493"/>
            <a:ext cx="27494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+mj-ea"/>
                <a:ea typeface="+mj-ea"/>
              </a:rPr>
              <a:t>颏下三角、下颌下三角</a:t>
            </a:r>
            <a:endParaRPr lang="zh-CN" altLang="en-US" sz="20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cxnSp>
        <p:nvCxnSpPr>
          <p:cNvPr id="103" name="直接连接符 102"/>
          <p:cNvCxnSpPr/>
          <p:nvPr/>
        </p:nvCxnSpPr>
        <p:spPr>
          <a:xfrm>
            <a:off x="9718766" y="1445623"/>
            <a:ext cx="1027611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/>
          <p:nvPr/>
        </p:nvCxnSpPr>
        <p:spPr>
          <a:xfrm flipV="1">
            <a:off x="8469086" y="5677989"/>
            <a:ext cx="953588" cy="4571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3" grpId="0"/>
      <p:bldP spid="54" grpId="0"/>
      <p:bldP spid="39" grpId="0"/>
      <p:bldP spid="67" grpId="0"/>
      <p:bldP spid="47" grpId="0"/>
      <p:bldP spid="49" grpId="0"/>
      <p:bldP spid="65" grpId="0"/>
      <p:bldP spid="69" grpId="0" animBg="1"/>
      <p:bldP spid="72" grpId="0"/>
      <p:bldP spid="73" grpId="0"/>
      <p:bldP spid="76" grpId="0"/>
      <p:bldP spid="77" grpId="0"/>
      <p:bldP spid="79" grpId="0" animBg="1"/>
      <p:bldP spid="80" grpId="0" animBg="1"/>
      <p:bldP spid="52" grpId="0"/>
      <p:bldP spid="55" grpId="0"/>
      <p:bldP spid="56" grpId="0"/>
      <p:bldP spid="96" grpId="0" animBg="1"/>
      <p:bldP spid="97" grpId="0"/>
      <p:bldP spid="98" grpId="0"/>
      <p:bldP spid="99" grpId="0"/>
      <p:bldP spid="60" grpId="0"/>
      <p:bldP spid="10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图片 160778" descr="Untitled-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6852" y="139580"/>
            <a:ext cx="6435148" cy="3834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直接连接符 3"/>
          <p:cNvCxnSpPr/>
          <p:nvPr/>
        </p:nvCxnSpPr>
        <p:spPr>
          <a:xfrm>
            <a:off x="1932495" y="806587"/>
            <a:ext cx="10259505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2168164" y="264321"/>
            <a:ext cx="5690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二、颈根部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50335" y="65759"/>
            <a:ext cx="1543573" cy="932532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3" name="Text Box 13"/>
          <p:cNvSpPr txBox="1">
            <a:spLocks noChangeArrowheads="1"/>
          </p:cNvSpPr>
          <p:nvPr/>
        </p:nvSpPr>
        <p:spPr bwMode="auto">
          <a:xfrm>
            <a:off x="337502" y="1221032"/>
            <a:ext cx="2236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（二）内容及毗邻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745692" y="1736713"/>
            <a:ext cx="12634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1. 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胸膜顶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747090" y="2185384"/>
            <a:ext cx="40334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高出至锁骨内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1/3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上方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2~3cm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处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746546" y="2670435"/>
            <a:ext cx="1928733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胸膜上膜：</a:t>
            </a:r>
            <a:endParaRPr lang="en-US" altLang="zh-CN" sz="2000" b="1" dirty="0" smtClean="0">
              <a:solidFill>
                <a:schemeClr val="tx2"/>
              </a:solidFill>
              <a:latin typeface="+mj-ea"/>
              <a:ea typeface="+mj-ea"/>
            </a:endParaRPr>
          </a:p>
          <a:p>
            <a:r>
              <a:rPr lang="zh-CN" altLang="en-US" b="1" dirty="0" smtClean="0">
                <a:solidFill>
                  <a:schemeClr val="tx2"/>
                </a:solidFill>
                <a:latin typeface="+mj-ea"/>
                <a:ea typeface="+mj-ea"/>
              </a:rPr>
              <a:t>（</a:t>
            </a:r>
            <a:r>
              <a:rPr lang="en-US" altLang="zh-CN" b="1" dirty="0" smtClean="0">
                <a:solidFill>
                  <a:schemeClr val="tx2"/>
                </a:solidFill>
                <a:latin typeface="+mj-ea"/>
                <a:ea typeface="+mj-ea"/>
              </a:rPr>
              <a:t>sibison</a:t>
            </a:r>
            <a:r>
              <a:rPr lang="zh-CN" altLang="en-US" b="1" dirty="0" smtClean="0">
                <a:solidFill>
                  <a:schemeClr val="tx2"/>
                </a:solidFill>
                <a:latin typeface="+mj-ea"/>
                <a:ea typeface="+mj-ea"/>
              </a:rPr>
              <a:t>筋膜）</a:t>
            </a:r>
            <a:endParaRPr lang="zh-CN" altLang="en-US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54" name="文本框 160770"/>
          <p:cNvSpPr txBox="1">
            <a:spLocks noChangeArrowheads="1"/>
          </p:cNvSpPr>
          <p:nvPr/>
        </p:nvSpPr>
        <p:spPr bwMode="auto">
          <a:xfrm>
            <a:off x="629222" y="6259004"/>
            <a:ext cx="224978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2000" b="1" dirty="0">
                <a:latin typeface="+mj-ea"/>
                <a:ea typeface="+mj-ea"/>
              </a:rPr>
              <a:t>胸导管颈部（左）</a:t>
            </a:r>
          </a:p>
        </p:txBody>
      </p:sp>
      <p:sp>
        <p:nvSpPr>
          <p:cNvPr id="56" name="矩形 160772"/>
          <p:cNvSpPr>
            <a:spLocks noChangeArrowheads="1"/>
          </p:cNvSpPr>
          <p:nvPr/>
        </p:nvSpPr>
        <p:spPr bwMode="auto">
          <a:xfrm>
            <a:off x="516809" y="4091333"/>
            <a:ext cx="95891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+mj-ea"/>
                <a:ea typeface="+mj-ea"/>
              </a:rPr>
              <a:t>前方</a:t>
            </a:r>
            <a:r>
              <a:rPr lang="zh-CN" altLang="en-US" sz="2000" b="1" dirty="0">
                <a:latin typeface="+mj-ea"/>
                <a:ea typeface="+mj-ea"/>
              </a:rPr>
              <a:t>：</a:t>
            </a:r>
            <a:endParaRPr lang="ja-JP" altLang="en-US" sz="2000" b="1" dirty="0">
              <a:latin typeface="+mj-ea"/>
              <a:ea typeface="+mj-ea"/>
            </a:endParaRPr>
          </a:p>
        </p:txBody>
      </p:sp>
      <p:sp>
        <p:nvSpPr>
          <p:cNvPr id="60" name="矩形 160773"/>
          <p:cNvSpPr>
            <a:spLocks noChangeArrowheads="1"/>
          </p:cNvSpPr>
          <p:nvPr/>
        </p:nvSpPr>
        <p:spPr bwMode="auto">
          <a:xfrm>
            <a:off x="652605" y="4510818"/>
            <a:ext cx="19050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latin typeface="+mj-ea"/>
                <a:ea typeface="+mj-ea"/>
              </a:rPr>
              <a:t>前斜角肌</a:t>
            </a:r>
            <a:endParaRPr lang="ja-JP" altLang="en-US" sz="2000" b="1" dirty="0">
              <a:latin typeface="+mj-ea"/>
              <a:ea typeface="+mj-ea"/>
            </a:endParaRPr>
          </a:p>
        </p:txBody>
      </p:sp>
      <p:sp>
        <p:nvSpPr>
          <p:cNvPr id="62" name="矩形 160774"/>
          <p:cNvSpPr>
            <a:spLocks noChangeArrowheads="1"/>
          </p:cNvSpPr>
          <p:nvPr/>
        </p:nvSpPr>
        <p:spPr bwMode="auto">
          <a:xfrm>
            <a:off x="639090" y="4861699"/>
            <a:ext cx="301625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latin typeface="+mj-ea"/>
                <a:ea typeface="+mj-ea"/>
              </a:rPr>
              <a:t>锁骨下</a:t>
            </a:r>
            <a:r>
              <a:rPr lang="en-US" altLang="zh-CN" sz="2000" b="1" dirty="0">
                <a:latin typeface="+mj-ea"/>
                <a:ea typeface="+mj-ea"/>
              </a:rPr>
              <a:t>A</a:t>
            </a:r>
            <a:r>
              <a:rPr lang="zh-CN" altLang="en-US" sz="2000" b="1" dirty="0">
                <a:latin typeface="+mj-ea"/>
                <a:ea typeface="+mj-ea"/>
              </a:rPr>
              <a:t>及其分支</a:t>
            </a:r>
            <a:endParaRPr lang="ja-JP" altLang="en-US" sz="2000" b="1" dirty="0">
              <a:latin typeface="+mj-ea"/>
              <a:ea typeface="+mj-ea"/>
            </a:endParaRPr>
          </a:p>
        </p:txBody>
      </p:sp>
      <p:sp>
        <p:nvSpPr>
          <p:cNvPr id="64" name="矩形 160775"/>
          <p:cNvSpPr>
            <a:spLocks noChangeArrowheads="1"/>
          </p:cNvSpPr>
          <p:nvPr/>
        </p:nvSpPr>
        <p:spPr bwMode="auto">
          <a:xfrm>
            <a:off x="638275" y="5204944"/>
            <a:ext cx="11430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b="1" dirty="0" err="1">
                <a:latin typeface="微软雅黑" pitchFamily="34" charset="-122"/>
                <a:ea typeface="微软雅黑" pitchFamily="34" charset="-122"/>
              </a:rPr>
              <a:t>膈N</a:t>
            </a:r>
            <a:endParaRPr lang="en-US" altLang="ja-JP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6" name="矩形 160776"/>
          <p:cNvSpPr>
            <a:spLocks noChangeArrowheads="1"/>
          </p:cNvSpPr>
          <p:nvPr/>
        </p:nvSpPr>
        <p:spPr bwMode="auto">
          <a:xfrm>
            <a:off x="629222" y="5570113"/>
            <a:ext cx="13716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latin typeface="+mj-ea"/>
                <a:ea typeface="+mj-ea"/>
              </a:rPr>
              <a:t>迷走</a:t>
            </a:r>
            <a:r>
              <a:rPr lang="en-US" altLang="ja-JP" sz="2000" b="1" dirty="0">
                <a:latin typeface="微软雅黑" pitchFamily="34" charset="-122"/>
                <a:ea typeface="微软雅黑" pitchFamily="34" charset="-122"/>
              </a:rPr>
              <a:t>N</a:t>
            </a:r>
          </a:p>
        </p:txBody>
      </p:sp>
      <p:sp>
        <p:nvSpPr>
          <p:cNvPr id="67" name="矩形 160777"/>
          <p:cNvSpPr>
            <a:spLocks noChangeArrowheads="1"/>
          </p:cNvSpPr>
          <p:nvPr/>
        </p:nvSpPr>
        <p:spPr bwMode="auto">
          <a:xfrm>
            <a:off x="629222" y="5911941"/>
            <a:ext cx="16764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latin typeface="+mj-ea"/>
                <a:ea typeface="+mj-ea"/>
              </a:rPr>
              <a:t>锁骨下</a:t>
            </a:r>
            <a:r>
              <a:rPr lang="en-US" altLang="ja-JP" sz="2000" b="1" dirty="0">
                <a:latin typeface="微软雅黑" pitchFamily="34" charset="-122"/>
                <a:ea typeface="微软雅黑" pitchFamily="34" charset="-122"/>
              </a:rPr>
              <a:t>V</a:t>
            </a:r>
          </a:p>
        </p:txBody>
      </p:sp>
      <p:sp>
        <p:nvSpPr>
          <p:cNvPr id="69" name="文本框 146434"/>
          <p:cNvSpPr txBox="1">
            <a:spLocks noChangeArrowheads="1"/>
          </p:cNvSpPr>
          <p:nvPr/>
        </p:nvSpPr>
        <p:spPr bwMode="auto">
          <a:xfrm>
            <a:off x="3309042" y="5086841"/>
            <a:ext cx="198120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2000" b="1" dirty="0">
                <a:latin typeface="+mj-ea"/>
                <a:ea typeface="+mj-ea"/>
              </a:rPr>
              <a:t>颈交感干</a:t>
            </a:r>
          </a:p>
        </p:txBody>
      </p:sp>
      <p:sp>
        <p:nvSpPr>
          <p:cNvPr id="72" name="矩形 146440"/>
          <p:cNvSpPr>
            <a:spLocks noChangeArrowheads="1"/>
          </p:cNvSpPr>
          <p:nvPr/>
        </p:nvSpPr>
        <p:spPr bwMode="auto">
          <a:xfrm>
            <a:off x="3156642" y="4172139"/>
            <a:ext cx="95891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>
                <a:latin typeface="+mj-ea"/>
                <a:ea typeface="+mj-ea"/>
              </a:rPr>
              <a:t>后方：</a:t>
            </a:r>
            <a:endParaRPr lang="ja-JP" altLang="en-US" sz="2000" b="1">
              <a:latin typeface="+mj-ea"/>
              <a:ea typeface="+mj-ea"/>
            </a:endParaRPr>
          </a:p>
        </p:txBody>
      </p:sp>
      <p:sp>
        <p:nvSpPr>
          <p:cNvPr id="73" name="矩形 146441"/>
          <p:cNvSpPr>
            <a:spLocks noChangeArrowheads="1"/>
          </p:cNvSpPr>
          <p:nvPr/>
        </p:nvSpPr>
        <p:spPr bwMode="auto">
          <a:xfrm>
            <a:off x="3309042" y="4605914"/>
            <a:ext cx="18288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latin typeface="+mj-ea"/>
                <a:ea typeface="+mj-ea"/>
              </a:rPr>
              <a:t>第</a:t>
            </a:r>
            <a:r>
              <a:rPr lang="en-US" altLang="zh-CN" sz="2000" b="1" dirty="0">
                <a:latin typeface="+mj-ea"/>
                <a:ea typeface="+mj-ea"/>
              </a:rPr>
              <a:t>1</a:t>
            </a:r>
            <a:r>
              <a:rPr lang="zh-CN" altLang="en-US" sz="2000" b="1" dirty="0">
                <a:latin typeface="+mj-ea"/>
                <a:ea typeface="+mj-ea"/>
              </a:rPr>
              <a:t>、</a:t>
            </a:r>
            <a:r>
              <a:rPr lang="en-US" altLang="zh-CN" sz="2000" b="1" dirty="0">
                <a:latin typeface="+mj-ea"/>
                <a:ea typeface="+mj-ea"/>
              </a:rPr>
              <a:t>2</a:t>
            </a:r>
            <a:r>
              <a:rPr lang="zh-CN" altLang="en-US" sz="2000" b="1" dirty="0">
                <a:latin typeface="+mj-ea"/>
                <a:ea typeface="+mj-ea"/>
              </a:rPr>
              <a:t>肋</a:t>
            </a:r>
            <a:endParaRPr lang="ja-JP" altLang="en-US" sz="2000" b="1" dirty="0">
              <a:latin typeface="+mj-ea"/>
              <a:ea typeface="+mj-ea"/>
            </a:endParaRPr>
          </a:p>
        </p:txBody>
      </p:sp>
      <p:sp>
        <p:nvSpPr>
          <p:cNvPr id="74" name="矩形 146442"/>
          <p:cNvSpPr>
            <a:spLocks noChangeArrowheads="1"/>
          </p:cNvSpPr>
          <p:nvPr/>
        </p:nvSpPr>
        <p:spPr bwMode="auto">
          <a:xfrm>
            <a:off x="3309042" y="5399665"/>
            <a:ext cx="158729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+mj-ea"/>
                <a:ea typeface="+mj-ea"/>
              </a:rPr>
              <a:t>第</a:t>
            </a:r>
            <a:r>
              <a:rPr lang="en-US" altLang="zh-CN" sz="2000" b="1" dirty="0">
                <a:latin typeface="+mj-ea"/>
                <a:ea typeface="+mj-ea"/>
              </a:rPr>
              <a:t>1</a:t>
            </a:r>
            <a:r>
              <a:rPr lang="zh-CN" altLang="en-US" sz="2000" b="1" dirty="0">
                <a:latin typeface="+mj-ea"/>
                <a:ea typeface="+mj-ea"/>
              </a:rPr>
              <a:t>胸</a:t>
            </a:r>
            <a:r>
              <a:rPr lang="en-US" altLang="zh-CN" sz="2000" b="1" dirty="0">
                <a:latin typeface="+mj-ea"/>
                <a:ea typeface="+mj-ea"/>
              </a:rPr>
              <a:t>N</a:t>
            </a:r>
            <a:r>
              <a:rPr lang="zh-CN" altLang="en-US" sz="2000" b="1" dirty="0" smtClean="0">
                <a:latin typeface="+mj-ea"/>
                <a:ea typeface="+mj-ea"/>
              </a:rPr>
              <a:t>前支</a:t>
            </a:r>
            <a:endParaRPr lang="ja-JP" altLang="en-US" sz="2000" b="1" dirty="0">
              <a:latin typeface="+mj-ea"/>
              <a:ea typeface="+mj-ea"/>
            </a:endParaRPr>
          </a:p>
        </p:txBody>
      </p:sp>
      <p:pic>
        <p:nvPicPr>
          <p:cNvPr id="80" name="图片 146448" descr="Untitled-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9458" y="0"/>
            <a:ext cx="5954153" cy="49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2487528" y="3521646"/>
            <a:ext cx="4544834" cy="40011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肺萎缩手术切断该筋膜，肺尖才能塌陷</a:t>
            </a:r>
            <a:endParaRPr lang="zh-CN" altLang="en-US" sz="2000" b="1" dirty="0">
              <a:solidFill>
                <a:schemeClr val="accent3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2488403" y="2635621"/>
            <a:ext cx="460574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00B0F0"/>
                </a:solidFill>
                <a:latin typeface="+mj-ea"/>
                <a:ea typeface="+mj-ea"/>
              </a:rPr>
              <a:t>连于胸膜顶与第</a:t>
            </a:r>
            <a:r>
              <a:rPr lang="en-US" altLang="zh-CN" sz="2000" b="1" dirty="0" smtClean="0">
                <a:solidFill>
                  <a:srgbClr val="00B0F0"/>
                </a:solidFill>
                <a:latin typeface="+mj-ea"/>
                <a:ea typeface="+mj-ea"/>
              </a:rPr>
              <a:t>7</a:t>
            </a:r>
            <a:r>
              <a:rPr lang="zh-CN" altLang="en-US" sz="2000" b="1" dirty="0" smtClean="0">
                <a:solidFill>
                  <a:srgbClr val="00B0F0"/>
                </a:solidFill>
                <a:latin typeface="+mj-ea"/>
                <a:ea typeface="+mj-ea"/>
              </a:rPr>
              <a:t>颈椎横突、第</a:t>
            </a:r>
            <a:r>
              <a:rPr lang="en-US" altLang="zh-CN" sz="2000" b="1" dirty="0" smtClean="0">
                <a:solidFill>
                  <a:srgbClr val="00B0F0"/>
                </a:solidFill>
                <a:latin typeface="+mj-ea"/>
                <a:ea typeface="+mj-ea"/>
              </a:rPr>
              <a:t>1</a:t>
            </a:r>
            <a:r>
              <a:rPr lang="zh-CN" altLang="en-US" sz="2000" b="1" dirty="0" smtClean="0">
                <a:solidFill>
                  <a:srgbClr val="00B0F0"/>
                </a:solidFill>
                <a:latin typeface="+mj-ea"/>
                <a:ea typeface="+mj-ea"/>
              </a:rPr>
              <a:t>胸椎体</a:t>
            </a:r>
            <a:endParaRPr lang="en-US" altLang="zh-CN" sz="2000" b="1" dirty="0" smtClean="0">
              <a:solidFill>
                <a:srgbClr val="00B0F0"/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00B0F0"/>
                </a:solidFill>
                <a:latin typeface="+mj-ea"/>
                <a:ea typeface="+mj-ea"/>
              </a:rPr>
              <a:t>和第</a:t>
            </a:r>
            <a:r>
              <a:rPr lang="en-US" altLang="zh-CN" sz="2000" b="1" dirty="0" smtClean="0">
                <a:solidFill>
                  <a:srgbClr val="00B0F0"/>
                </a:solidFill>
                <a:latin typeface="+mj-ea"/>
                <a:ea typeface="+mj-ea"/>
              </a:rPr>
              <a:t>1</a:t>
            </a:r>
            <a:r>
              <a:rPr lang="zh-CN" altLang="en-US" sz="2000" b="1" dirty="0" smtClean="0">
                <a:solidFill>
                  <a:srgbClr val="00B0F0"/>
                </a:solidFill>
                <a:latin typeface="+mj-ea"/>
                <a:ea typeface="+mj-ea"/>
              </a:rPr>
              <a:t>肋颈之间的筋膜，起</a:t>
            </a:r>
            <a:r>
              <a:rPr lang="zh-CN" altLang="en-US" sz="2000" b="1" dirty="0" smtClean="0">
                <a:solidFill>
                  <a:srgbClr val="00B0F0"/>
                </a:solidFill>
                <a:latin typeface="+mj-ea"/>
                <a:ea typeface="+mj-ea"/>
              </a:rPr>
              <a:t>悬吊作用</a:t>
            </a:r>
            <a:endParaRPr lang="zh-CN" altLang="en-US" sz="2000" b="1" dirty="0" smtClean="0">
              <a:solidFill>
                <a:srgbClr val="00B0F0"/>
              </a:solidFill>
              <a:latin typeface="+mj-ea"/>
              <a:ea typeface="+mj-ea"/>
            </a:endParaRPr>
          </a:p>
        </p:txBody>
      </p:sp>
      <p:sp>
        <p:nvSpPr>
          <p:cNvPr id="70" name="文本框 146435"/>
          <p:cNvSpPr txBox="1">
            <a:spLocks noChangeArrowheads="1"/>
          </p:cNvSpPr>
          <p:nvPr/>
        </p:nvSpPr>
        <p:spPr bwMode="auto">
          <a:xfrm>
            <a:off x="4994500" y="4720912"/>
            <a:ext cx="312420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dirty="0">
                <a:latin typeface="+mj-ea"/>
                <a:ea typeface="+mj-ea"/>
              </a:rPr>
              <a:t> </a:t>
            </a:r>
            <a:r>
              <a:rPr lang="zh-CN" altLang="en-US" sz="2000" b="1" dirty="0">
                <a:latin typeface="+mj-ea"/>
                <a:ea typeface="+mj-ea"/>
              </a:rPr>
              <a:t>中斜角肌及臂丛</a:t>
            </a:r>
          </a:p>
        </p:txBody>
      </p:sp>
      <p:sp>
        <p:nvSpPr>
          <p:cNvPr id="71" name="文本框 146436"/>
          <p:cNvSpPr txBox="1">
            <a:spLocks noChangeArrowheads="1"/>
          </p:cNvSpPr>
          <p:nvPr/>
        </p:nvSpPr>
        <p:spPr bwMode="auto">
          <a:xfrm>
            <a:off x="7677340" y="5553102"/>
            <a:ext cx="152400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2000" b="1" dirty="0">
                <a:latin typeface="+mj-ea"/>
                <a:ea typeface="+mj-ea"/>
              </a:rPr>
              <a:t>喉返</a:t>
            </a:r>
            <a:r>
              <a:rPr lang="en-US" altLang="zh-CN" sz="2000" b="1" dirty="0">
                <a:latin typeface="+mj-ea"/>
                <a:ea typeface="+mj-ea"/>
              </a:rPr>
              <a:t>N</a:t>
            </a:r>
          </a:p>
        </p:txBody>
      </p:sp>
      <p:sp>
        <p:nvSpPr>
          <p:cNvPr id="75" name="矩形 146443"/>
          <p:cNvSpPr>
            <a:spLocks noChangeArrowheads="1"/>
          </p:cNvSpPr>
          <p:nvPr/>
        </p:nvSpPr>
        <p:spPr bwMode="auto">
          <a:xfrm>
            <a:off x="4940174" y="4180442"/>
            <a:ext cx="95891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+mj-ea"/>
                <a:ea typeface="+mj-ea"/>
              </a:rPr>
              <a:t>外侧：</a:t>
            </a:r>
            <a:endParaRPr lang="ja-JP" altLang="en-US" sz="2000" b="1" dirty="0">
              <a:latin typeface="+mj-ea"/>
              <a:ea typeface="+mj-ea"/>
            </a:endParaRPr>
          </a:p>
        </p:txBody>
      </p:sp>
      <p:sp>
        <p:nvSpPr>
          <p:cNvPr id="76" name="矩形 146444"/>
          <p:cNvSpPr>
            <a:spLocks noChangeArrowheads="1"/>
          </p:cNvSpPr>
          <p:nvPr/>
        </p:nvSpPr>
        <p:spPr bwMode="auto">
          <a:xfrm>
            <a:off x="7484952" y="4164595"/>
            <a:ext cx="95891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+mj-ea"/>
                <a:ea typeface="+mj-ea"/>
              </a:rPr>
              <a:t>内侧：</a:t>
            </a:r>
            <a:endParaRPr lang="ja-JP" altLang="en-US" sz="2000" b="1" dirty="0">
              <a:latin typeface="+mj-ea"/>
              <a:ea typeface="+mj-ea"/>
            </a:endParaRPr>
          </a:p>
        </p:txBody>
      </p:sp>
      <p:sp>
        <p:nvSpPr>
          <p:cNvPr id="77" name="矩形 146445"/>
          <p:cNvSpPr>
            <a:spLocks noChangeArrowheads="1"/>
          </p:cNvSpPr>
          <p:nvPr/>
        </p:nvSpPr>
        <p:spPr bwMode="auto">
          <a:xfrm>
            <a:off x="7637352" y="4656506"/>
            <a:ext cx="10668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latin typeface="+mj-ea"/>
                <a:ea typeface="+mj-ea"/>
              </a:rPr>
              <a:t>气管</a:t>
            </a:r>
            <a:endParaRPr lang="ja-JP" altLang="en-US" sz="2000" b="1" dirty="0">
              <a:latin typeface="+mj-ea"/>
              <a:ea typeface="+mj-ea"/>
            </a:endParaRPr>
          </a:p>
        </p:txBody>
      </p:sp>
      <p:sp>
        <p:nvSpPr>
          <p:cNvPr id="78" name="矩形 146446"/>
          <p:cNvSpPr>
            <a:spLocks noChangeArrowheads="1"/>
          </p:cNvSpPr>
          <p:nvPr/>
        </p:nvSpPr>
        <p:spPr bwMode="auto">
          <a:xfrm>
            <a:off x="7637352" y="5068399"/>
            <a:ext cx="13716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latin typeface="+mj-ea"/>
                <a:ea typeface="+mj-ea"/>
              </a:rPr>
              <a:t>食管</a:t>
            </a:r>
            <a:endParaRPr lang="ja-JP" altLang="en-US" sz="2000" b="1" dirty="0">
              <a:latin typeface="+mj-ea"/>
              <a:ea typeface="+mj-ea"/>
            </a:endParaRPr>
          </a:p>
        </p:txBody>
      </p:sp>
      <p:sp>
        <p:nvSpPr>
          <p:cNvPr id="79" name="矩形 146447"/>
          <p:cNvSpPr>
            <a:spLocks noChangeArrowheads="1"/>
          </p:cNvSpPr>
          <p:nvPr/>
        </p:nvSpPr>
        <p:spPr bwMode="auto">
          <a:xfrm>
            <a:off x="7659878" y="5865926"/>
            <a:ext cx="306546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>
                <a:latin typeface="+mj-ea"/>
                <a:ea typeface="+mj-ea"/>
              </a:rPr>
              <a:t>左侧尚有胸导管</a:t>
            </a:r>
            <a:endParaRPr lang="ja-JP" altLang="en-US" sz="2000" b="1">
              <a:latin typeface="+mj-ea"/>
              <a:ea typeface="+mj-ea"/>
            </a:endParaRPr>
          </a:p>
        </p:txBody>
      </p:sp>
      <p:sp>
        <p:nvSpPr>
          <p:cNvPr id="83" name="Text Box 13"/>
          <p:cNvSpPr txBox="1">
            <a:spLocks noChangeArrowheads="1"/>
          </p:cNvSpPr>
          <p:nvPr/>
        </p:nvSpPr>
        <p:spPr bwMode="auto">
          <a:xfrm>
            <a:off x="4883008" y="2183876"/>
            <a:ext cx="1467068" cy="400110"/>
          </a:xfrm>
          <a:prstGeom prst="rect">
            <a:avLst/>
          </a:prstGeom>
          <a:solidFill>
            <a:srgbClr val="00B050"/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  <a:latin typeface="+mj-ea"/>
                <a:ea typeface="+mj-ea"/>
              </a:rPr>
              <a:t>针灸、穿刺</a:t>
            </a:r>
            <a:endParaRPr lang="zh-CN" altLang="en-US" sz="20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47" grpId="0"/>
      <p:bldP spid="48" grpId="0"/>
      <p:bldP spid="49" grpId="0"/>
      <p:bldP spid="54" grpId="0"/>
      <p:bldP spid="56" grpId="0"/>
      <p:bldP spid="60" grpId="0"/>
      <p:bldP spid="62" grpId="0"/>
      <p:bldP spid="64" grpId="0"/>
      <p:bldP spid="66" grpId="0"/>
      <p:bldP spid="67" grpId="0"/>
      <p:bldP spid="69" grpId="0"/>
      <p:bldP spid="72" grpId="0"/>
      <p:bldP spid="73" grpId="0"/>
      <p:bldP spid="74" grpId="0"/>
      <p:bldP spid="51" grpId="0" animBg="1"/>
      <p:bldP spid="53" grpId="0"/>
      <p:bldP spid="70" grpId="0"/>
      <p:bldP spid="71" grpId="0"/>
      <p:bldP spid="75" grpId="0"/>
      <p:bldP spid="76" grpId="0"/>
      <p:bldP spid="77" grpId="0"/>
      <p:bldP spid="78" grpId="0"/>
      <p:bldP spid="79" grpId="0"/>
      <p:bldP spid="8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932495" y="806587"/>
            <a:ext cx="10259505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2168164" y="264321"/>
            <a:ext cx="5690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二、颈根部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50335" y="65759"/>
            <a:ext cx="1543573" cy="932532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3" name="Text Box 13"/>
          <p:cNvSpPr txBox="1">
            <a:spLocks noChangeArrowheads="1"/>
          </p:cNvSpPr>
          <p:nvPr/>
        </p:nvSpPr>
        <p:spPr bwMode="auto">
          <a:xfrm>
            <a:off x="337502" y="1175767"/>
            <a:ext cx="2236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（二）内容及毗邻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555579" y="1673342"/>
            <a:ext cx="14558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2. 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锁骨下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A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547924" y="2185384"/>
            <a:ext cx="11576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分段：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547380" y="4100809"/>
            <a:ext cx="31117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分支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：主要由第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1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段发出</a:t>
            </a:r>
            <a:endParaRPr lang="en-US" altLang="zh-CN" sz="2000" b="1" dirty="0" smtClean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50" name="Text Box 13"/>
          <p:cNvSpPr txBox="1">
            <a:spLocks noChangeArrowheads="1"/>
          </p:cNvSpPr>
          <p:nvPr/>
        </p:nvSpPr>
        <p:spPr bwMode="auto">
          <a:xfrm>
            <a:off x="1551306" y="2183883"/>
            <a:ext cx="36776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按行程以</a:t>
            </a:r>
            <a:r>
              <a:rPr lang="zh-CN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前斜角肌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为界分为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3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段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829569" y="2742702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①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55" name="Text Box 13"/>
          <p:cNvSpPr txBox="1">
            <a:spLocks noChangeArrowheads="1"/>
          </p:cNvSpPr>
          <p:nvPr/>
        </p:nvSpPr>
        <p:spPr bwMode="auto">
          <a:xfrm>
            <a:off x="830967" y="3142367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②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830423" y="3542864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③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58" name="AutoShape 21"/>
          <p:cNvSpPr>
            <a:spLocks/>
          </p:cNvSpPr>
          <p:nvPr/>
        </p:nvSpPr>
        <p:spPr bwMode="auto">
          <a:xfrm>
            <a:off x="712360" y="2998537"/>
            <a:ext cx="108000" cy="720000"/>
          </a:xfrm>
          <a:prstGeom prst="leftBrace">
            <a:avLst>
              <a:gd name="adj1" fmla="val 75000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9" name="Text Box 13"/>
          <p:cNvSpPr txBox="1">
            <a:spLocks noChangeArrowheads="1"/>
          </p:cNvSpPr>
          <p:nvPr/>
        </p:nvSpPr>
        <p:spPr bwMode="auto">
          <a:xfrm>
            <a:off x="1235453" y="2741201"/>
            <a:ext cx="19800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经胸膜顶前上方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61" name="Text Box 13"/>
          <p:cNvSpPr txBox="1">
            <a:spLocks noChangeArrowheads="1"/>
          </p:cNvSpPr>
          <p:nvPr/>
        </p:nvSpPr>
        <p:spPr bwMode="auto">
          <a:xfrm>
            <a:off x="1236851" y="3140866"/>
            <a:ext cx="17235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前斜角肌后方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1236307" y="3550416"/>
            <a:ext cx="13692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第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1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肋上面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graphicFrame>
        <p:nvGraphicFramePr>
          <p:cNvPr id="51202" name="对象 138250"/>
          <p:cNvGraphicFramePr>
            <a:graphicFrameLocks/>
          </p:cNvGraphicFramePr>
          <p:nvPr/>
        </p:nvGraphicFramePr>
        <p:xfrm>
          <a:off x="6056766" y="328833"/>
          <a:ext cx="6063558" cy="5543550"/>
        </p:xfrm>
        <a:graphic>
          <a:graphicData uri="http://schemas.openxmlformats.org/presentationml/2006/ole">
            <p:oleObj spid="_x0000_s51202" r:id="rId4" imgW="6958730" imgH="6780952" progId="">
              <p:embed/>
            </p:oleObj>
          </a:graphicData>
        </a:graphic>
      </p:graphicFrame>
      <p:sp>
        <p:nvSpPr>
          <p:cNvPr id="88" name="Text Box 13"/>
          <p:cNvSpPr txBox="1">
            <a:spLocks noChangeArrowheads="1"/>
          </p:cNvSpPr>
          <p:nvPr/>
        </p:nvSpPr>
        <p:spPr bwMode="auto">
          <a:xfrm>
            <a:off x="9682275" y="4153514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B050"/>
                </a:solidFill>
                <a:latin typeface="+mj-ea"/>
                <a:ea typeface="+mj-ea"/>
              </a:rPr>
              <a:t>①</a:t>
            </a:r>
            <a:endParaRPr lang="zh-CN" altLang="en-US" sz="20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89" name="Text Box 13"/>
          <p:cNvSpPr txBox="1">
            <a:spLocks noChangeArrowheads="1"/>
          </p:cNvSpPr>
          <p:nvPr/>
        </p:nvSpPr>
        <p:spPr bwMode="auto">
          <a:xfrm>
            <a:off x="10100133" y="4064292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B050"/>
                </a:solidFill>
                <a:latin typeface="+mj-ea"/>
                <a:ea typeface="+mj-ea"/>
              </a:rPr>
              <a:t>②</a:t>
            </a:r>
            <a:endParaRPr lang="zh-CN" altLang="en-US" sz="20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90" name="Text Box 7"/>
          <p:cNvSpPr txBox="1">
            <a:spLocks noChangeArrowheads="1"/>
          </p:cNvSpPr>
          <p:nvPr/>
        </p:nvSpPr>
        <p:spPr bwMode="auto">
          <a:xfrm>
            <a:off x="10552261" y="4147918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B050"/>
                </a:solidFill>
                <a:latin typeface="+mj-ea"/>
                <a:ea typeface="+mj-ea"/>
              </a:rPr>
              <a:t>③</a:t>
            </a:r>
            <a:endParaRPr lang="zh-CN" altLang="en-US" sz="20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95" name="Text Box 13"/>
          <p:cNvSpPr txBox="1">
            <a:spLocks noChangeArrowheads="1"/>
          </p:cNvSpPr>
          <p:nvPr/>
        </p:nvSpPr>
        <p:spPr bwMode="auto">
          <a:xfrm>
            <a:off x="837115" y="4615260"/>
            <a:ext cx="8899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椎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A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：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96" name="Text Box 13"/>
          <p:cNvSpPr txBox="1">
            <a:spLocks noChangeArrowheads="1"/>
          </p:cNvSpPr>
          <p:nvPr/>
        </p:nvSpPr>
        <p:spPr bwMode="auto">
          <a:xfrm>
            <a:off x="838513" y="5014925"/>
            <a:ext cx="14029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胸廓内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A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：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97" name="Text Box 7"/>
          <p:cNvSpPr txBox="1">
            <a:spLocks noChangeArrowheads="1"/>
          </p:cNvSpPr>
          <p:nvPr/>
        </p:nvSpPr>
        <p:spPr bwMode="auto">
          <a:xfrm>
            <a:off x="837969" y="5415422"/>
            <a:ext cx="1467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甲状颈干：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98" name="AutoShape 21"/>
          <p:cNvSpPr>
            <a:spLocks/>
          </p:cNvSpPr>
          <p:nvPr/>
        </p:nvSpPr>
        <p:spPr bwMode="auto">
          <a:xfrm>
            <a:off x="719906" y="4925413"/>
            <a:ext cx="108000" cy="972000"/>
          </a:xfrm>
          <a:prstGeom prst="leftBrace">
            <a:avLst>
              <a:gd name="adj1" fmla="val 75000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1" name="Text Box 7"/>
          <p:cNvSpPr txBox="1">
            <a:spLocks noChangeArrowheads="1"/>
          </p:cNvSpPr>
          <p:nvPr/>
        </p:nvSpPr>
        <p:spPr bwMode="auto">
          <a:xfrm>
            <a:off x="2112941" y="5422974"/>
            <a:ext cx="43524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分支为甲状腺下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A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、肩胛上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A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、颈横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A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102" name="Text Box 7"/>
          <p:cNvSpPr txBox="1">
            <a:spLocks noChangeArrowheads="1"/>
          </p:cNvSpPr>
          <p:nvPr/>
        </p:nvSpPr>
        <p:spPr bwMode="auto">
          <a:xfrm>
            <a:off x="845521" y="5812253"/>
            <a:ext cx="1210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肋颈干：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103" name="Text Box 7"/>
          <p:cNvSpPr txBox="1">
            <a:spLocks noChangeArrowheads="1"/>
          </p:cNvSpPr>
          <p:nvPr/>
        </p:nvSpPr>
        <p:spPr bwMode="auto">
          <a:xfrm>
            <a:off x="1894168" y="5819805"/>
            <a:ext cx="28777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分支颈深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A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、最上肋间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A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2" grpId="0"/>
      <p:bldP spid="55" grpId="0"/>
      <p:bldP spid="57" grpId="0"/>
      <p:bldP spid="58" grpId="0" animBg="1"/>
      <p:bldP spid="59" grpId="0"/>
      <p:bldP spid="61" grpId="0"/>
      <p:bldP spid="65" grpId="0"/>
      <p:bldP spid="88" grpId="0"/>
      <p:bldP spid="89" grpId="0"/>
      <p:bldP spid="90" grpId="0"/>
      <p:bldP spid="95" grpId="0"/>
      <p:bldP spid="96" grpId="0"/>
      <p:bldP spid="97" grpId="0"/>
      <p:bldP spid="98" grpId="0" animBg="1"/>
      <p:bldP spid="101" grpId="0"/>
      <p:bldP spid="102" grpId="0"/>
      <p:bldP spid="10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932495" y="806587"/>
            <a:ext cx="10259505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2168164" y="264321"/>
            <a:ext cx="5690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二、颈根部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50335" y="65759"/>
            <a:ext cx="1543573" cy="932532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3" name="Text Box 13"/>
          <p:cNvSpPr txBox="1">
            <a:spLocks noChangeArrowheads="1"/>
          </p:cNvSpPr>
          <p:nvPr/>
        </p:nvSpPr>
        <p:spPr bwMode="auto">
          <a:xfrm>
            <a:off x="337502" y="1184820"/>
            <a:ext cx="2236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（二）内容及毗邻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555579" y="1655236"/>
            <a:ext cx="22894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3. 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左、右淋巴导管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547380" y="3793007"/>
            <a:ext cx="11576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境界：</a:t>
            </a:r>
            <a:endParaRPr lang="en-US" altLang="zh-CN" sz="2000" b="1" dirty="0" smtClean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1698701" y="3838093"/>
            <a:ext cx="1210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外侧界：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55" name="Text Box 13"/>
          <p:cNvSpPr txBox="1">
            <a:spLocks noChangeArrowheads="1"/>
          </p:cNvSpPr>
          <p:nvPr/>
        </p:nvSpPr>
        <p:spPr bwMode="auto">
          <a:xfrm>
            <a:off x="1700099" y="4237758"/>
            <a:ext cx="1210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内侧界：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1699555" y="4638255"/>
            <a:ext cx="9541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下界：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58" name="AutoShape 21"/>
          <p:cNvSpPr>
            <a:spLocks/>
          </p:cNvSpPr>
          <p:nvPr/>
        </p:nvSpPr>
        <p:spPr bwMode="auto">
          <a:xfrm>
            <a:off x="1581492" y="4093928"/>
            <a:ext cx="108000" cy="1080000"/>
          </a:xfrm>
          <a:prstGeom prst="leftBrace">
            <a:avLst>
              <a:gd name="adj1" fmla="val 75000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9" name="Text Box 13"/>
          <p:cNvSpPr txBox="1">
            <a:spLocks noChangeArrowheads="1"/>
          </p:cNvSpPr>
          <p:nvPr/>
        </p:nvSpPr>
        <p:spPr bwMode="auto">
          <a:xfrm>
            <a:off x="2747348" y="3836592"/>
            <a:ext cx="1210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前斜角肌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61" name="Text Box 13"/>
          <p:cNvSpPr txBox="1">
            <a:spLocks noChangeArrowheads="1"/>
          </p:cNvSpPr>
          <p:nvPr/>
        </p:nvSpPr>
        <p:spPr bwMode="auto">
          <a:xfrm>
            <a:off x="2748746" y="4236257"/>
            <a:ext cx="9541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颈长肌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2521877" y="4645807"/>
            <a:ext cx="18181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锁骨下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A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第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1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段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554078" y="2061120"/>
            <a:ext cx="14462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latin typeface="+mj-ea"/>
                <a:ea typeface="+mj-ea"/>
              </a:rPr>
              <a:t>4. </a:t>
            </a:r>
            <a:r>
              <a:rPr lang="zh-CN" altLang="en-US" sz="2000" b="1" dirty="0" smtClean="0">
                <a:solidFill>
                  <a:srgbClr val="C00000"/>
                </a:solidFill>
                <a:latin typeface="+mj-ea"/>
                <a:ea typeface="+mj-ea"/>
              </a:rPr>
              <a:t>锁骨下</a:t>
            </a:r>
            <a:r>
              <a:rPr lang="en-US" altLang="zh-CN" sz="2000" b="1" dirty="0" smtClean="0">
                <a:solidFill>
                  <a:srgbClr val="C00000"/>
                </a:solidFill>
                <a:latin typeface="+mj-ea"/>
                <a:ea typeface="+mj-ea"/>
              </a:rPr>
              <a:t>V</a:t>
            </a:r>
            <a:endParaRPr lang="zh-CN" altLang="en-US" sz="20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53" name="Text Box 13"/>
          <p:cNvSpPr txBox="1">
            <a:spLocks noChangeArrowheads="1"/>
          </p:cNvSpPr>
          <p:nvPr/>
        </p:nvSpPr>
        <p:spPr bwMode="auto">
          <a:xfrm>
            <a:off x="554078" y="2468505"/>
            <a:ext cx="12250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5. 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迷走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N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54" name="Text Box 13"/>
          <p:cNvSpPr txBox="1">
            <a:spLocks noChangeArrowheads="1"/>
          </p:cNvSpPr>
          <p:nvPr/>
        </p:nvSpPr>
        <p:spPr bwMode="auto">
          <a:xfrm>
            <a:off x="552577" y="2892495"/>
            <a:ext cx="9685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6. 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膈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N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551076" y="3334591"/>
            <a:ext cx="14558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7. 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椎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A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三角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pic>
        <p:nvPicPr>
          <p:cNvPr id="60" name="图片 144402"/>
          <p:cNvPicPr>
            <a:picLocks noChangeAspect="1" noChangeArrowheads="1"/>
          </p:cNvPicPr>
          <p:nvPr/>
        </p:nvPicPr>
        <p:blipFill>
          <a:blip r:embed="rId4"/>
          <a:srcRect l="15421" r="9367"/>
          <a:stretch>
            <a:fillRect/>
          </a:stretch>
        </p:blipFill>
        <p:spPr bwMode="auto">
          <a:xfrm>
            <a:off x="8348485" y="1185953"/>
            <a:ext cx="381635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2227" name="对象 123914"/>
          <p:cNvGraphicFramePr>
            <a:graphicFrameLocks/>
          </p:cNvGraphicFramePr>
          <p:nvPr/>
        </p:nvGraphicFramePr>
        <p:xfrm>
          <a:off x="6916851" y="170145"/>
          <a:ext cx="5202725" cy="3903913"/>
        </p:xfrm>
        <a:graphic>
          <a:graphicData uri="http://schemas.openxmlformats.org/presentationml/2006/ole">
            <p:oleObj spid="_x0000_s52227" r:id="rId5" imgW="6780952" imgH="4800000" progId="">
              <p:embed/>
            </p:oleObj>
          </a:graphicData>
        </a:graphic>
      </p:graphicFrame>
      <p:sp>
        <p:nvSpPr>
          <p:cNvPr id="62" name="文本框 123908"/>
          <p:cNvSpPr txBox="1">
            <a:spLocks noChangeArrowheads="1"/>
          </p:cNvSpPr>
          <p:nvPr/>
        </p:nvSpPr>
        <p:spPr bwMode="auto">
          <a:xfrm>
            <a:off x="2793010" y="1625834"/>
            <a:ext cx="4639901" cy="830997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b="1" dirty="0">
                <a:latin typeface="+mj-ea"/>
                <a:ea typeface="+mj-ea"/>
              </a:rPr>
              <a:t>锁骨下</a:t>
            </a:r>
            <a:r>
              <a:rPr lang="en-US" altLang="zh-CN" sz="2000" b="1" dirty="0">
                <a:latin typeface="+mj-ea"/>
                <a:ea typeface="+mj-ea"/>
              </a:rPr>
              <a:t>V</a:t>
            </a:r>
            <a:r>
              <a:rPr lang="zh-CN" altLang="en-US" sz="2000" b="1" dirty="0">
                <a:latin typeface="+mj-ea"/>
                <a:ea typeface="+mj-ea"/>
              </a:rPr>
              <a:t>壁与第</a:t>
            </a:r>
            <a:r>
              <a:rPr lang="en-US" altLang="zh-CN" sz="2000" b="1" dirty="0">
                <a:latin typeface="+mj-ea"/>
                <a:ea typeface="+mj-ea"/>
              </a:rPr>
              <a:t>1</a:t>
            </a:r>
            <a:r>
              <a:rPr lang="zh-CN" altLang="en-US" sz="2000" b="1" dirty="0">
                <a:latin typeface="+mj-ea"/>
                <a:ea typeface="+mj-ea"/>
              </a:rPr>
              <a:t>肋、锁骨下肌和前斜角肌筋膜相连接，外伤后易致</a:t>
            </a:r>
            <a:r>
              <a:rPr lang="zh-CN" altLang="en-US" sz="2000" b="1" dirty="0" smtClean="0">
                <a:latin typeface="+mj-ea"/>
                <a:ea typeface="+mj-ea"/>
              </a:rPr>
              <a:t>空气栓塞</a:t>
            </a:r>
            <a:endParaRPr lang="zh-CN" altLang="en-US" sz="2000" b="1" dirty="0">
              <a:latin typeface="+mj-ea"/>
              <a:ea typeface="+mj-ea"/>
            </a:endParaRPr>
          </a:p>
        </p:txBody>
      </p:sp>
      <p:sp>
        <p:nvSpPr>
          <p:cNvPr id="64" name="文本框 123911"/>
          <p:cNvSpPr txBox="1">
            <a:spLocks noChangeArrowheads="1"/>
          </p:cNvSpPr>
          <p:nvPr/>
        </p:nvSpPr>
        <p:spPr bwMode="auto">
          <a:xfrm>
            <a:off x="2793009" y="2495721"/>
            <a:ext cx="4630849" cy="830997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b="1" dirty="0">
                <a:latin typeface="+mj-ea"/>
                <a:ea typeface="+mj-ea"/>
              </a:rPr>
              <a:t>临床用锁骨下</a:t>
            </a:r>
            <a:r>
              <a:rPr lang="en-US" altLang="zh-CN" sz="2000" b="1" dirty="0">
                <a:latin typeface="+mj-ea"/>
                <a:ea typeface="+mj-ea"/>
              </a:rPr>
              <a:t>V</a:t>
            </a:r>
            <a:r>
              <a:rPr lang="zh-CN" altLang="en-US" sz="2000" b="1" dirty="0" smtClean="0">
                <a:latin typeface="+mj-ea"/>
                <a:ea typeface="+mj-ea"/>
              </a:rPr>
              <a:t>插管，进行</a:t>
            </a:r>
            <a:r>
              <a:rPr lang="zh-CN" altLang="en-US" sz="2000" b="1" dirty="0">
                <a:latin typeface="+mj-ea"/>
                <a:ea typeface="+mj-ea"/>
              </a:rPr>
              <a:t>长期输液、心导管插管、中心压测定</a:t>
            </a:r>
            <a:endParaRPr lang="ja-JP" altLang="en-US" sz="2000" b="1" dirty="0">
              <a:latin typeface="+mj-ea"/>
              <a:ea typeface="+mj-ea"/>
            </a:endParaRP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1698054" y="5016980"/>
            <a:ext cx="697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尖：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2239733" y="5024532"/>
            <a:ext cx="17988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C6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横突前结节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554932" y="5520629"/>
            <a:ext cx="11576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内容：</a:t>
            </a:r>
            <a:endParaRPr lang="en-US" altLang="zh-CN" sz="2000" b="1" dirty="0" smtClean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69" name="文本框 161794"/>
          <p:cNvSpPr txBox="1">
            <a:spLocks noChangeArrowheads="1"/>
          </p:cNvSpPr>
          <p:nvPr/>
        </p:nvSpPr>
        <p:spPr bwMode="auto">
          <a:xfrm>
            <a:off x="5776121" y="5511130"/>
            <a:ext cx="15240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④胸膜顶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0" name="矩形 161801"/>
          <p:cNvSpPr>
            <a:spLocks noChangeArrowheads="1"/>
          </p:cNvSpPr>
          <p:nvPr/>
        </p:nvSpPr>
        <p:spPr bwMode="auto">
          <a:xfrm>
            <a:off x="1533860" y="5533103"/>
            <a:ext cx="132921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①</a:t>
            </a:r>
            <a:r>
              <a:rPr lang="ja-JP" altLang="en-US" sz="2000" b="1" dirty="0" smtClean="0">
                <a:latin typeface="微软雅黑" pitchFamily="34" charset="-122"/>
                <a:ea typeface="微软雅黑" pitchFamily="34" charset="-122"/>
              </a:rPr>
              <a:t>椎</a:t>
            </a:r>
            <a:r>
              <a:rPr lang="ja-JP" altLang="en-US" sz="2000" b="1" dirty="0">
                <a:latin typeface="微软雅黑" pitchFamily="34" charset="-122"/>
                <a:ea typeface="微软雅黑" pitchFamily="34" charset="-122"/>
              </a:rPr>
              <a:t>A、V</a:t>
            </a:r>
          </a:p>
        </p:txBody>
      </p:sp>
      <p:sp>
        <p:nvSpPr>
          <p:cNvPr id="71" name="矩形 161802"/>
          <p:cNvSpPr>
            <a:spLocks noChangeArrowheads="1"/>
          </p:cNvSpPr>
          <p:nvPr/>
        </p:nvSpPr>
        <p:spPr bwMode="auto">
          <a:xfrm>
            <a:off x="2779418" y="5534659"/>
            <a:ext cx="146706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②甲状颈干</a:t>
            </a:r>
            <a:endParaRPr lang="ja-JP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2" name="矩形 161803"/>
          <p:cNvSpPr>
            <a:spLocks noChangeArrowheads="1"/>
          </p:cNvSpPr>
          <p:nvPr/>
        </p:nvSpPr>
        <p:spPr bwMode="auto">
          <a:xfrm>
            <a:off x="7034555" y="5496045"/>
            <a:ext cx="19050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⑤颈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交感干</a:t>
            </a:r>
            <a:endParaRPr lang="ja-JP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3" name="矩形 161806"/>
          <p:cNvSpPr>
            <a:spLocks noChangeArrowheads="1"/>
          </p:cNvSpPr>
          <p:nvPr/>
        </p:nvSpPr>
        <p:spPr bwMode="auto">
          <a:xfrm>
            <a:off x="4168421" y="5530510"/>
            <a:ext cx="216058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③甲状腺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下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A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2" grpId="0"/>
      <p:bldP spid="55" grpId="0"/>
      <p:bldP spid="57" grpId="0"/>
      <p:bldP spid="58" grpId="0" animBg="1"/>
      <p:bldP spid="59" grpId="0"/>
      <p:bldP spid="61" grpId="0"/>
      <p:bldP spid="65" grpId="0"/>
      <p:bldP spid="51" grpId="0"/>
      <p:bldP spid="53" grpId="0"/>
      <p:bldP spid="54" grpId="0"/>
      <p:bldP spid="56" grpId="0"/>
      <p:bldP spid="62" grpId="0" animBg="1"/>
      <p:bldP spid="64" grpId="0" animBg="1"/>
      <p:bldP spid="66" grpId="0"/>
      <p:bldP spid="66" grpId="1"/>
      <p:bldP spid="67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F:\教学资源\精品课程建设资料(解剖学）\精品课程图片\运动系统\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9803" y="261038"/>
            <a:ext cx="5229225" cy="5991225"/>
          </a:xfrm>
          <a:prstGeom prst="rect">
            <a:avLst/>
          </a:prstGeom>
          <a:noFill/>
        </p:spPr>
      </p:pic>
      <p:cxnSp>
        <p:nvCxnSpPr>
          <p:cNvPr id="4" name="直接连接符 3"/>
          <p:cNvCxnSpPr/>
          <p:nvPr/>
        </p:nvCxnSpPr>
        <p:spPr>
          <a:xfrm>
            <a:off x="1932495" y="806587"/>
            <a:ext cx="10259505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2168164" y="264321"/>
            <a:ext cx="5690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第五节  颈外侧区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06794" y="1952644"/>
            <a:ext cx="1723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B0F0"/>
                </a:solidFill>
                <a:latin typeface="+mj-ea"/>
                <a:ea typeface="+mj-ea"/>
              </a:rPr>
              <a:t>一、枕三角</a:t>
            </a:r>
            <a:endParaRPr lang="zh-CN" altLang="en-US" sz="2400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50335" y="65759"/>
            <a:ext cx="1543573" cy="932532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3" name="Text Box 13"/>
          <p:cNvSpPr txBox="1">
            <a:spLocks noChangeArrowheads="1"/>
          </p:cNvSpPr>
          <p:nvPr/>
        </p:nvSpPr>
        <p:spPr bwMode="auto">
          <a:xfrm>
            <a:off x="337502" y="2459544"/>
            <a:ext cx="17235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（一）境界：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2069999" y="1937157"/>
            <a:ext cx="353331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000" b="1" dirty="0" smtClean="0">
                <a:latin typeface="+mj-ea"/>
                <a:ea typeface="+mj-ea"/>
              </a:rPr>
              <a:t>（肩胛舌骨肌斜方肌三角）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333140" y="4229674"/>
            <a:ext cx="2236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（二）内容及毗邻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6" name="Text Box 13"/>
          <p:cNvSpPr txBox="1">
            <a:spLocks noChangeArrowheads="1"/>
          </p:cNvSpPr>
          <p:nvPr/>
        </p:nvSpPr>
        <p:spPr bwMode="auto">
          <a:xfrm>
            <a:off x="1642996" y="4723333"/>
            <a:ext cx="13933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颈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V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孔出颅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57" name="Text Box 13"/>
          <p:cNvSpPr txBox="1">
            <a:spLocks noChangeArrowheads="1"/>
          </p:cNvSpPr>
          <p:nvPr/>
        </p:nvSpPr>
        <p:spPr bwMode="auto">
          <a:xfrm>
            <a:off x="600340" y="4727115"/>
            <a:ext cx="12250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latin typeface="+mj-ea"/>
                <a:ea typeface="+mj-ea"/>
              </a:rPr>
              <a:t>1. </a:t>
            </a:r>
            <a:r>
              <a:rPr lang="zh-CN" altLang="en-US" sz="2000" b="1" dirty="0" smtClean="0">
                <a:solidFill>
                  <a:srgbClr val="C00000"/>
                </a:solidFill>
                <a:latin typeface="+mj-ea"/>
                <a:ea typeface="+mj-ea"/>
              </a:rPr>
              <a:t>副</a:t>
            </a:r>
            <a:r>
              <a:rPr lang="en-US" altLang="zh-CN" sz="2000" b="1" dirty="0" smtClean="0">
                <a:solidFill>
                  <a:srgbClr val="C00000"/>
                </a:solidFill>
                <a:latin typeface="+mj-ea"/>
                <a:ea typeface="+mj-ea"/>
              </a:rPr>
              <a:t>N</a:t>
            </a:r>
            <a:r>
              <a:rPr lang="zh-CN" altLang="en-US" sz="2000" b="1" dirty="0" smtClean="0">
                <a:solidFill>
                  <a:srgbClr val="C00000"/>
                </a:solidFill>
                <a:latin typeface="+mj-ea"/>
                <a:ea typeface="+mj-ea"/>
              </a:rPr>
              <a:t>：</a:t>
            </a:r>
            <a:endParaRPr lang="zh-CN" altLang="en-US" sz="20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601738" y="6135404"/>
            <a:ext cx="22894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latin typeface="+mj-ea"/>
                <a:ea typeface="+mj-ea"/>
              </a:rPr>
              <a:t>2. </a:t>
            </a:r>
            <a:r>
              <a:rPr lang="zh-CN" altLang="en-US" sz="2000" b="1" dirty="0" smtClean="0">
                <a:solidFill>
                  <a:srgbClr val="C00000"/>
                </a:solidFill>
                <a:latin typeface="+mj-ea"/>
                <a:ea typeface="+mj-ea"/>
              </a:rPr>
              <a:t>颈丛、臂丛分支</a:t>
            </a:r>
            <a:endParaRPr lang="zh-CN" altLang="en-US" sz="20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pic>
        <p:nvPicPr>
          <p:cNvPr id="64" name="图片 133129" descr="颈部三角"/>
          <p:cNvPicPr>
            <a:picLocks noChangeAspect="1" noChangeArrowheads="1"/>
          </p:cNvPicPr>
          <p:nvPr/>
        </p:nvPicPr>
        <p:blipFill>
          <a:blip r:embed="rId4">
            <a:lum bright="-18000" contrast="30000"/>
          </a:blip>
          <a:srcRect/>
          <a:stretch>
            <a:fillRect/>
          </a:stretch>
        </p:blipFill>
        <p:spPr bwMode="auto">
          <a:xfrm>
            <a:off x="6868116" y="959667"/>
            <a:ext cx="5314832" cy="508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Text Box 13"/>
          <p:cNvSpPr txBox="1">
            <a:spLocks noChangeArrowheads="1"/>
          </p:cNvSpPr>
          <p:nvPr/>
        </p:nvSpPr>
        <p:spPr bwMode="auto">
          <a:xfrm>
            <a:off x="574581" y="3313253"/>
            <a:ext cx="39789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浅面：皮肤、浅筋膜、封套筋膜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574037" y="3743322"/>
            <a:ext cx="60308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深面：椎前筋膜、头夹肌、肩胛提肌、中后斜角肌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pic>
        <p:nvPicPr>
          <p:cNvPr id="72" name="图片 115731" descr="Untitled-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1006424"/>
            <a:ext cx="5638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Text Box 13"/>
          <p:cNvSpPr txBox="1">
            <a:spLocks noChangeArrowheads="1"/>
          </p:cNvSpPr>
          <p:nvPr/>
        </p:nvSpPr>
        <p:spPr bwMode="auto">
          <a:xfrm>
            <a:off x="573183" y="2884016"/>
            <a:ext cx="62872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胸锁乳突肌后缘、斜方肌前缘、肩胛舌骨肌下腹围成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408717" y="1086201"/>
            <a:ext cx="69830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胸锁乳突肌后缘、斜方肌前缘、锁骨中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1/3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上缘围成的区域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407216" y="1492085"/>
            <a:ext cx="80826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为</a:t>
            </a:r>
            <a:r>
              <a:rPr lang="zh-CN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肩胛舌骨肌下腹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分为</a:t>
            </a:r>
            <a:r>
              <a:rPr lang="zh-CN" altLang="en-US" sz="2000" b="1" dirty="0" smtClean="0">
                <a:solidFill>
                  <a:srgbClr val="C00000"/>
                </a:solidFill>
                <a:latin typeface="+mj-ea"/>
                <a:ea typeface="+mj-ea"/>
              </a:rPr>
              <a:t>枕三角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和</a:t>
            </a:r>
            <a:r>
              <a:rPr lang="zh-CN" altLang="en-US" sz="2000" b="1" dirty="0" smtClean="0">
                <a:solidFill>
                  <a:srgbClr val="C00000"/>
                </a:solidFill>
                <a:latin typeface="+mj-ea"/>
                <a:ea typeface="+mj-ea"/>
              </a:rPr>
              <a:t>锁骨上大窝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（肩胛舌骨肌锁骨三角）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78" name="Text Box 13"/>
          <p:cNvSpPr txBox="1">
            <a:spLocks noChangeArrowheads="1"/>
          </p:cNvSpPr>
          <p:nvPr/>
        </p:nvSpPr>
        <p:spPr bwMode="auto">
          <a:xfrm>
            <a:off x="900501" y="5187275"/>
            <a:ext cx="42146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胸锁乳突肌后缘上、中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1/3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处入三角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79" name="Text Box 13"/>
          <p:cNvSpPr txBox="1">
            <a:spLocks noChangeArrowheads="1"/>
          </p:cNvSpPr>
          <p:nvPr/>
        </p:nvSpPr>
        <p:spPr bwMode="auto">
          <a:xfrm>
            <a:off x="5208442" y="5185768"/>
            <a:ext cx="17235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斜穿三角中份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cxnSp>
        <p:nvCxnSpPr>
          <p:cNvPr id="83" name="直接箭头连接符 82"/>
          <p:cNvCxnSpPr/>
          <p:nvPr/>
        </p:nvCxnSpPr>
        <p:spPr>
          <a:xfrm>
            <a:off x="3014803" y="4943192"/>
            <a:ext cx="180000" cy="1588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箭头连接符 83"/>
          <p:cNvCxnSpPr/>
          <p:nvPr/>
        </p:nvCxnSpPr>
        <p:spPr>
          <a:xfrm>
            <a:off x="749929" y="5376249"/>
            <a:ext cx="180000" cy="1588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箭头连接符 84"/>
          <p:cNvCxnSpPr/>
          <p:nvPr/>
        </p:nvCxnSpPr>
        <p:spPr>
          <a:xfrm>
            <a:off x="5039762" y="5392847"/>
            <a:ext cx="180000" cy="1588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 Box 13"/>
          <p:cNvSpPr txBox="1">
            <a:spLocks noChangeArrowheads="1"/>
          </p:cNvSpPr>
          <p:nvPr/>
        </p:nvSpPr>
        <p:spPr bwMode="auto">
          <a:xfrm>
            <a:off x="3174430" y="4736111"/>
            <a:ext cx="39581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经二腹肌后腹深面，颈内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V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前外侧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86" name="矩形 115725"/>
          <p:cNvSpPr>
            <a:spLocks noChangeArrowheads="1"/>
          </p:cNvSpPr>
          <p:nvPr/>
        </p:nvSpPr>
        <p:spPr bwMode="auto">
          <a:xfrm>
            <a:off x="5038406" y="5567882"/>
            <a:ext cx="4657856" cy="40011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+mj-ea"/>
                <a:ea typeface="+mj-ea"/>
              </a:rPr>
              <a:t>周围有</a:t>
            </a:r>
            <a:r>
              <a:rPr lang="en-US" altLang="zh-CN" sz="2000" b="1" dirty="0" smtClean="0">
                <a:latin typeface="+mj-ea"/>
                <a:ea typeface="+mj-ea"/>
              </a:rPr>
              <a:t>L.N</a:t>
            </a:r>
            <a:r>
              <a:rPr lang="zh-CN" altLang="en-US" sz="2000" b="1" dirty="0" smtClean="0">
                <a:latin typeface="+mj-ea"/>
                <a:ea typeface="+mj-ea"/>
              </a:rPr>
              <a:t>，</a:t>
            </a:r>
            <a:r>
              <a:rPr lang="en-US" altLang="zh-CN" sz="2000" b="1" dirty="0" smtClean="0">
                <a:latin typeface="+mj-ea"/>
                <a:ea typeface="+mj-ea"/>
              </a:rPr>
              <a:t>L</a:t>
            </a:r>
            <a:r>
              <a:rPr lang="zh-CN" altLang="en-US" sz="2000" b="1" dirty="0">
                <a:latin typeface="+mj-ea"/>
                <a:ea typeface="+mj-ea"/>
              </a:rPr>
              <a:t>清除术时应避免损伤副</a:t>
            </a:r>
            <a:r>
              <a:rPr lang="ja-JP" altLang="en-US" sz="2000" b="1" dirty="0">
                <a:latin typeface="微软雅黑" pitchFamily="34" charset="-122"/>
                <a:ea typeface="微软雅黑" pitchFamily="34" charset="-122"/>
              </a:rPr>
              <a:t>N</a:t>
            </a:r>
          </a:p>
        </p:txBody>
      </p:sp>
      <p:sp>
        <p:nvSpPr>
          <p:cNvPr id="87" name="矩形 115725"/>
          <p:cNvSpPr>
            <a:spLocks noChangeArrowheads="1"/>
          </p:cNvSpPr>
          <p:nvPr/>
        </p:nvSpPr>
        <p:spPr bwMode="auto">
          <a:xfrm>
            <a:off x="446852" y="5575424"/>
            <a:ext cx="3328454" cy="40011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+mj-ea"/>
                <a:ea typeface="+mj-ea"/>
              </a:rPr>
              <a:t>枕小</a:t>
            </a:r>
            <a:r>
              <a:rPr lang="en-US" altLang="zh-CN" sz="2000" b="1" dirty="0" smtClean="0">
                <a:latin typeface="+mj-ea"/>
                <a:ea typeface="+mj-ea"/>
              </a:rPr>
              <a:t>N</a:t>
            </a:r>
            <a:r>
              <a:rPr lang="zh-CN" altLang="en-US" sz="2000" b="1" dirty="0" smtClean="0">
                <a:latin typeface="+mj-ea"/>
                <a:ea typeface="+mj-ea"/>
              </a:rPr>
              <a:t>勾绕，确定副</a:t>
            </a:r>
            <a:r>
              <a:rPr lang="en-US" altLang="zh-CN" sz="2000" b="1" dirty="0" smtClean="0">
                <a:latin typeface="+mj-ea"/>
                <a:ea typeface="+mj-ea"/>
              </a:rPr>
              <a:t>N</a:t>
            </a:r>
            <a:r>
              <a:rPr lang="zh-CN" altLang="en-US" sz="2000" b="1" dirty="0" smtClean="0">
                <a:latin typeface="+mj-ea"/>
                <a:ea typeface="+mj-ea"/>
              </a:rPr>
              <a:t>标志</a:t>
            </a:r>
            <a:endParaRPr lang="ja-JP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8" name="Text Box 13"/>
          <p:cNvSpPr txBox="1">
            <a:spLocks noChangeArrowheads="1"/>
          </p:cNvSpPr>
          <p:nvPr/>
        </p:nvSpPr>
        <p:spPr bwMode="auto">
          <a:xfrm>
            <a:off x="2961674" y="6134880"/>
            <a:ext cx="41729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臂丛：肩胛背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N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，肩胛上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N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，胸长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N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3" grpId="0"/>
      <p:bldP spid="65" grpId="0"/>
      <p:bldP spid="36" grpId="0"/>
      <p:bldP spid="96" grpId="0"/>
      <p:bldP spid="57" grpId="0"/>
      <p:bldP spid="58" grpId="0"/>
      <p:bldP spid="67" grpId="0"/>
      <p:bldP spid="70" grpId="0"/>
      <p:bldP spid="66" grpId="0"/>
      <p:bldP spid="47" grpId="0"/>
      <p:bldP spid="48" grpId="0"/>
      <p:bldP spid="78" grpId="0"/>
      <p:bldP spid="79" grpId="0"/>
      <p:bldP spid="97" grpId="0"/>
      <p:bldP spid="86" grpId="0" animBg="1"/>
      <p:bldP spid="87" grpId="0" animBg="1"/>
      <p:bldP spid="8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932495" y="806587"/>
            <a:ext cx="10259505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2168164" y="264321"/>
            <a:ext cx="5690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第五节  颈外侧区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50335" y="65759"/>
            <a:ext cx="1543573" cy="932532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333140" y="3641229"/>
            <a:ext cx="2236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（二）内容及毗邻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6" name="Text Box 13"/>
          <p:cNvSpPr txBox="1">
            <a:spLocks noChangeArrowheads="1"/>
          </p:cNvSpPr>
          <p:nvPr/>
        </p:nvSpPr>
        <p:spPr bwMode="auto">
          <a:xfrm>
            <a:off x="810078" y="4143944"/>
            <a:ext cx="11368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锁骨下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V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97" name="Text Box 13"/>
          <p:cNvSpPr txBox="1">
            <a:spLocks noChangeArrowheads="1"/>
          </p:cNvSpPr>
          <p:nvPr/>
        </p:nvSpPr>
        <p:spPr bwMode="auto">
          <a:xfrm>
            <a:off x="811476" y="4573181"/>
            <a:ext cx="11464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锁骨下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A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99" name="Text Box 7"/>
          <p:cNvSpPr txBox="1">
            <a:spLocks noChangeArrowheads="1"/>
          </p:cNvSpPr>
          <p:nvPr/>
        </p:nvSpPr>
        <p:spPr bwMode="auto">
          <a:xfrm>
            <a:off x="810932" y="5003250"/>
            <a:ext cx="19800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臂丛：锁骨上部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100" name="AutoShape 21"/>
          <p:cNvSpPr>
            <a:spLocks/>
          </p:cNvSpPr>
          <p:nvPr/>
        </p:nvSpPr>
        <p:spPr bwMode="auto">
          <a:xfrm>
            <a:off x="701338" y="4460940"/>
            <a:ext cx="108000" cy="648000"/>
          </a:xfrm>
          <a:prstGeom prst="leftBrace">
            <a:avLst>
              <a:gd name="adj1" fmla="val 75000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9" name="图片 134149" descr="颈部三角"/>
          <p:cNvPicPr>
            <a:picLocks noChangeAspect="1" noChangeArrowheads="1"/>
          </p:cNvPicPr>
          <p:nvPr/>
        </p:nvPicPr>
        <p:blipFill>
          <a:blip r:embed="rId3">
            <a:lum bright="-18000" contrast="30000"/>
          </a:blip>
          <a:srcRect/>
          <a:stretch>
            <a:fillRect/>
          </a:stretch>
        </p:blipFill>
        <p:spPr bwMode="auto">
          <a:xfrm>
            <a:off x="6295931" y="823862"/>
            <a:ext cx="5887016" cy="51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图片 136207" descr="Untitled-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19596" y="3191347"/>
            <a:ext cx="667240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 Box 13"/>
          <p:cNvSpPr txBox="1">
            <a:spLocks noChangeArrowheads="1"/>
          </p:cNvSpPr>
          <p:nvPr/>
        </p:nvSpPr>
        <p:spPr bwMode="auto">
          <a:xfrm>
            <a:off x="337502" y="1762463"/>
            <a:ext cx="17235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（一）境界：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574037" y="3064347"/>
            <a:ext cx="37224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深面：椎前筋膜、斜角肌下份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pic>
        <p:nvPicPr>
          <p:cNvPr id="51" name="图片 142381" descr="U-l-1"/>
          <p:cNvPicPr>
            <a:picLocks noChangeAspect="1" noChangeArrowheads="1"/>
          </p:cNvPicPr>
          <p:nvPr/>
        </p:nvPicPr>
        <p:blipFill>
          <a:blip r:embed="rId5">
            <a:lum bright="-6000" contrast="30000"/>
          </a:blip>
          <a:srcRect/>
          <a:stretch>
            <a:fillRect/>
          </a:stretch>
        </p:blipFill>
        <p:spPr bwMode="auto">
          <a:xfrm>
            <a:off x="5626100" y="0"/>
            <a:ext cx="6565900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Text Box 13"/>
          <p:cNvSpPr txBox="1">
            <a:spLocks noChangeArrowheads="1"/>
          </p:cNvSpPr>
          <p:nvPr/>
        </p:nvSpPr>
        <p:spPr bwMode="auto">
          <a:xfrm>
            <a:off x="574581" y="2634278"/>
            <a:ext cx="84834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浅面：皮肤，浅筋膜及其内的锁骨上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N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、颈外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V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末段，</a:t>
            </a:r>
            <a:r>
              <a:rPr lang="zh-CN" alt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颈阔肌，封套筋膜</a:t>
            </a:r>
            <a:endParaRPr lang="zh-CN" altLang="en-US" sz="2000" b="1" dirty="0">
              <a:solidFill>
                <a:schemeClr val="accent3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6" name="Text Box 13"/>
          <p:cNvSpPr txBox="1">
            <a:spLocks noChangeArrowheads="1"/>
          </p:cNvSpPr>
          <p:nvPr/>
        </p:nvSpPr>
        <p:spPr bwMode="auto">
          <a:xfrm>
            <a:off x="573183" y="2205041"/>
            <a:ext cx="67265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胸锁乳突肌后缘、肩胛舌骨肌下腹、锁骨中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1/3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上缘围成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06794" y="1155980"/>
            <a:ext cx="57246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B0F0"/>
                </a:solidFill>
                <a:latin typeface="+mj-ea"/>
                <a:ea typeface="+mj-ea"/>
              </a:rPr>
              <a:t>二、锁骨</a:t>
            </a:r>
            <a:r>
              <a:rPr lang="zh-CN" altLang="en-US" sz="2400" b="1" dirty="0" smtClean="0">
                <a:solidFill>
                  <a:srgbClr val="00B0F0"/>
                </a:solidFill>
                <a:latin typeface="+mj-ea"/>
                <a:ea typeface="+mj-ea"/>
              </a:rPr>
              <a:t>上三角（</a:t>
            </a:r>
            <a:r>
              <a:rPr lang="zh-CN" altLang="en-US" sz="2400" b="1" dirty="0" smtClean="0">
                <a:solidFill>
                  <a:srgbClr val="00B0F0"/>
                </a:solidFill>
                <a:latin typeface="+mj-ea"/>
                <a:ea typeface="+mj-ea"/>
              </a:rPr>
              <a:t>肩胛舌骨肌锁骨三角）</a:t>
            </a:r>
            <a:endParaRPr lang="zh-CN" altLang="en-US" sz="2400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1875379" y="1765244"/>
            <a:ext cx="47275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锁骨中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1/3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上方，体表明显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凹陷（大窝）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52" name="文本框 142380"/>
          <p:cNvSpPr txBox="1">
            <a:spLocks noChangeArrowheads="1"/>
          </p:cNvSpPr>
          <p:nvPr/>
        </p:nvSpPr>
        <p:spPr bwMode="auto">
          <a:xfrm>
            <a:off x="672971" y="5632018"/>
            <a:ext cx="3817545" cy="40011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锁骨中点上方为臂丛阻滞麻醉处</a:t>
            </a:r>
            <a:endParaRPr lang="ja-JP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96" grpId="0"/>
      <p:bldP spid="97" grpId="0"/>
      <p:bldP spid="99" grpId="0"/>
      <p:bldP spid="100" grpId="0" animBg="1"/>
      <p:bldP spid="63" grpId="0"/>
      <p:bldP spid="70" grpId="0"/>
      <p:bldP spid="67" grpId="0"/>
      <p:bldP spid="66" grpId="0"/>
      <p:bldP spid="22" grpId="0"/>
      <p:bldP spid="47" grpId="0"/>
      <p:bldP spid="5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932495" y="806587"/>
            <a:ext cx="10259505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2168164" y="264321"/>
            <a:ext cx="5690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第六节  颈部淋巴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50335" y="65759"/>
            <a:ext cx="1543573" cy="932532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Text Box 13"/>
          <p:cNvSpPr txBox="1">
            <a:spLocks noChangeArrowheads="1"/>
          </p:cNvSpPr>
          <p:nvPr/>
        </p:nvSpPr>
        <p:spPr bwMode="auto">
          <a:xfrm>
            <a:off x="556475" y="1502653"/>
            <a:ext cx="48269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L.N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按部位分为</a:t>
            </a:r>
            <a:r>
              <a:rPr lang="zh-CN" altLang="en-US" sz="2000" b="1" dirty="0" smtClean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颈上、颈前、颈外侧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3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部</a:t>
            </a:r>
            <a:endParaRPr lang="zh-CN" altLang="en-US" sz="2000" b="1" dirty="0">
              <a:solidFill>
                <a:schemeClr val="accent3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6" name="Text Box 13"/>
          <p:cNvSpPr txBox="1">
            <a:spLocks noChangeArrowheads="1"/>
          </p:cNvSpPr>
          <p:nvPr/>
        </p:nvSpPr>
        <p:spPr bwMode="auto">
          <a:xfrm>
            <a:off x="555077" y="1073416"/>
            <a:ext cx="64636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L.N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数目多，收纳头部、颈部、部分上肢和胸部的淋巴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24900" y="1961697"/>
            <a:ext cx="22413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B0F0"/>
                </a:solidFill>
                <a:latin typeface="+mj-ea"/>
                <a:ea typeface="+mj-ea"/>
              </a:rPr>
              <a:t>一、颈上部</a:t>
            </a:r>
            <a:r>
              <a:rPr lang="en-US" altLang="zh-CN" sz="2400" b="1" dirty="0" smtClean="0">
                <a:solidFill>
                  <a:srgbClr val="00B0F0"/>
                </a:solidFill>
                <a:latin typeface="+mj-ea"/>
                <a:ea typeface="+mj-ea"/>
              </a:rPr>
              <a:t>L.N</a:t>
            </a:r>
            <a:endParaRPr lang="zh-CN" altLang="en-US" sz="2400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600234" y="2850054"/>
            <a:ext cx="38811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按收纳头部淋巴的范围分为</a:t>
            </a:r>
            <a:r>
              <a:rPr lang="en-US" altLang="zh-CN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5</a:t>
            </a:r>
            <a:r>
              <a:rPr lang="zh-CN" alt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组</a:t>
            </a:r>
            <a:endParaRPr lang="zh-CN" altLang="en-US" sz="2000" b="1" dirty="0">
              <a:solidFill>
                <a:schemeClr val="accent3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598836" y="2420817"/>
            <a:ext cx="39789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沿头、颈交界处排列，位置表浅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7025489" y="331992"/>
            <a:ext cx="5069930" cy="5638800"/>
            <a:chOff x="7446144" y="331992"/>
            <a:chExt cx="4730752" cy="5638800"/>
          </a:xfrm>
        </p:grpSpPr>
        <p:pic>
          <p:nvPicPr>
            <p:cNvPr id="48" name="图片 112653" descr="头颈部淋巴"/>
            <p:cNvPicPr>
              <a:picLocks noChangeAspect="1" noChangeArrowheads="1"/>
            </p:cNvPicPr>
            <p:nvPr/>
          </p:nvPicPr>
          <p:blipFill>
            <a:blip r:embed="rId3">
              <a:lum bright="-12000" contrast="36000"/>
            </a:blip>
            <a:srcRect/>
            <a:stretch>
              <a:fillRect/>
            </a:stretch>
          </p:blipFill>
          <p:spPr bwMode="auto">
            <a:xfrm>
              <a:off x="7924068" y="331992"/>
              <a:ext cx="4184650" cy="563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文本框 112658"/>
            <p:cNvSpPr txBox="1">
              <a:spLocks noChangeArrowheads="1"/>
            </p:cNvSpPr>
            <p:nvPr/>
          </p:nvSpPr>
          <p:spPr bwMode="auto">
            <a:xfrm>
              <a:off x="10833956" y="3978480"/>
              <a:ext cx="1161861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 dirty="0">
                  <a:latin typeface="宋体" pitchFamily="2" charset="-122"/>
                </a:rPr>
                <a:t>下颌下</a:t>
              </a:r>
              <a:r>
                <a:rPr lang="en-US" altLang="zh-CN" b="1" dirty="0" smtClean="0">
                  <a:latin typeface="宋体" pitchFamily="2" charset="-122"/>
                </a:rPr>
                <a:t>LN</a:t>
              </a:r>
              <a:endParaRPr lang="en-US" altLang="zh-CN" b="1" dirty="0">
                <a:latin typeface="宋体" pitchFamily="2" charset="-122"/>
              </a:endParaRPr>
            </a:p>
          </p:txBody>
        </p:sp>
        <p:sp>
          <p:nvSpPr>
            <p:cNvPr id="53" name="矩形 112659"/>
            <p:cNvSpPr>
              <a:spLocks noChangeArrowheads="1"/>
            </p:cNvSpPr>
            <p:nvPr/>
          </p:nvSpPr>
          <p:spPr bwMode="auto">
            <a:xfrm>
              <a:off x="11229158" y="3402818"/>
              <a:ext cx="947738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宋体" pitchFamily="2" charset="-122"/>
                </a:rPr>
                <a:t>颏下</a:t>
              </a:r>
              <a:r>
                <a:rPr lang="ja-JP" altLang="en-US" b="1" dirty="0" smtClean="0">
                  <a:latin typeface="宋体" pitchFamily="2" charset="-122"/>
                </a:rPr>
                <a:t>L</a:t>
              </a:r>
              <a:r>
                <a:rPr lang="en-US" altLang="ja-JP" b="1" dirty="0" smtClean="0">
                  <a:latin typeface="宋体" pitchFamily="2" charset="-122"/>
                </a:rPr>
                <a:t>N</a:t>
              </a:r>
              <a:endParaRPr lang="ja-JP" altLang="en-US" b="1" dirty="0">
                <a:latin typeface="宋体" pitchFamily="2" charset="-122"/>
              </a:endParaRPr>
            </a:p>
          </p:txBody>
        </p:sp>
        <p:sp>
          <p:nvSpPr>
            <p:cNvPr id="54" name="矩形 112660"/>
            <p:cNvSpPr>
              <a:spLocks noChangeArrowheads="1"/>
            </p:cNvSpPr>
            <p:nvPr/>
          </p:nvSpPr>
          <p:spPr bwMode="auto">
            <a:xfrm>
              <a:off x="7446144" y="1890917"/>
              <a:ext cx="762000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 b="1" dirty="0">
                  <a:latin typeface="宋体" pitchFamily="2" charset="-122"/>
                </a:rPr>
                <a:t>枕</a:t>
              </a:r>
              <a:r>
                <a:rPr lang="ja-JP" altLang="en-US" b="1" dirty="0" smtClean="0">
                  <a:latin typeface="宋体" pitchFamily="2" charset="-122"/>
                </a:rPr>
                <a:t>L</a:t>
              </a:r>
              <a:r>
                <a:rPr lang="en-US" altLang="ja-JP" b="1" dirty="0" smtClean="0">
                  <a:latin typeface="宋体" pitchFamily="2" charset="-122"/>
                </a:rPr>
                <a:t>N</a:t>
              </a:r>
              <a:endParaRPr lang="ja-JP" altLang="en-US" b="1" dirty="0">
                <a:latin typeface="宋体" pitchFamily="2" charset="-122"/>
              </a:endParaRPr>
            </a:p>
          </p:txBody>
        </p:sp>
        <p:sp>
          <p:nvSpPr>
            <p:cNvPr id="55" name="矩形 112661"/>
            <p:cNvSpPr>
              <a:spLocks noChangeArrowheads="1"/>
            </p:cNvSpPr>
            <p:nvPr/>
          </p:nvSpPr>
          <p:spPr bwMode="auto">
            <a:xfrm>
              <a:off x="7446487" y="2394155"/>
              <a:ext cx="1143000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b="1" dirty="0">
                  <a:latin typeface="宋体" pitchFamily="2" charset="-122"/>
                </a:rPr>
                <a:t>乳突</a:t>
              </a:r>
              <a:r>
                <a:rPr lang="ja-JP" altLang="en-US" b="1" dirty="0" smtClean="0">
                  <a:latin typeface="宋体" pitchFamily="2" charset="-122"/>
                </a:rPr>
                <a:t>L</a:t>
              </a:r>
              <a:r>
                <a:rPr lang="en-US" altLang="ja-JP" b="1" dirty="0" smtClean="0">
                  <a:latin typeface="宋体" pitchFamily="2" charset="-122"/>
                </a:rPr>
                <a:t>N</a:t>
              </a:r>
              <a:endParaRPr lang="ja-JP" altLang="en-US" b="1" dirty="0">
                <a:latin typeface="宋体" pitchFamily="2" charset="-122"/>
              </a:endParaRPr>
            </a:p>
          </p:txBody>
        </p:sp>
        <p:sp>
          <p:nvSpPr>
            <p:cNvPr id="56" name="矩形 112662"/>
            <p:cNvSpPr>
              <a:spLocks noChangeArrowheads="1"/>
            </p:cNvSpPr>
            <p:nvPr/>
          </p:nvSpPr>
          <p:spPr bwMode="auto">
            <a:xfrm>
              <a:off x="7455540" y="2951325"/>
              <a:ext cx="1143000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b="1" dirty="0">
                  <a:latin typeface="宋体" pitchFamily="2" charset="-122"/>
                </a:rPr>
                <a:t>腮腺</a:t>
              </a:r>
              <a:r>
                <a:rPr lang="ja-JP" altLang="en-US" b="1" dirty="0" smtClean="0">
                  <a:latin typeface="宋体" pitchFamily="2" charset="-122"/>
                </a:rPr>
                <a:t>L</a:t>
              </a:r>
              <a:r>
                <a:rPr lang="en-US" altLang="ja-JP" b="1" dirty="0" smtClean="0">
                  <a:latin typeface="宋体" pitchFamily="2" charset="-122"/>
                </a:rPr>
                <a:t>N</a:t>
              </a:r>
              <a:endParaRPr lang="ja-JP" altLang="en-US" b="1" dirty="0">
                <a:latin typeface="宋体" pitchFamily="2" charset="-122"/>
              </a:endParaRPr>
            </a:p>
          </p:txBody>
        </p:sp>
        <p:sp>
          <p:nvSpPr>
            <p:cNvPr id="57" name="直接连接符 112663"/>
            <p:cNvSpPr>
              <a:spLocks noChangeShapeType="1"/>
            </p:cNvSpPr>
            <p:nvPr/>
          </p:nvSpPr>
          <p:spPr bwMode="auto">
            <a:xfrm flipH="1">
              <a:off x="7838343" y="1551192"/>
              <a:ext cx="619125" cy="5080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直接连接符 112664"/>
            <p:cNvSpPr>
              <a:spLocks noChangeShapeType="1"/>
            </p:cNvSpPr>
            <p:nvPr/>
          </p:nvSpPr>
          <p:spPr bwMode="auto">
            <a:xfrm flipH="1">
              <a:off x="8125681" y="1522617"/>
              <a:ext cx="1046162" cy="1112838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直接连接符 112665"/>
            <p:cNvSpPr>
              <a:spLocks noChangeShapeType="1"/>
            </p:cNvSpPr>
            <p:nvPr/>
          </p:nvSpPr>
          <p:spPr bwMode="auto">
            <a:xfrm flipH="1">
              <a:off x="8125681" y="1722642"/>
              <a:ext cx="1627187" cy="1560513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直接连接符 112666"/>
            <p:cNvSpPr>
              <a:spLocks noChangeShapeType="1"/>
            </p:cNvSpPr>
            <p:nvPr/>
          </p:nvSpPr>
          <p:spPr bwMode="auto">
            <a:xfrm>
              <a:off x="10972068" y="2922792"/>
              <a:ext cx="293688" cy="100965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直接连接符 112667"/>
            <p:cNvSpPr>
              <a:spLocks noChangeShapeType="1"/>
            </p:cNvSpPr>
            <p:nvPr/>
          </p:nvSpPr>
          <p:spPr bwMode="auto">
            <a:xfrm>
              <a:off x="11657868" y="3075192"/>
              <a:ext cx="184150" cy="423863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aphicFrame>
        <p:nvGraphicFramePr>
          <p:cNvPr id="64" name="表格 63"/>
          <p:cNvGraphicFramePr>
            <a:graphicFrameLocks noGrp="1"/>
          </p:cNvGraphicFramePr>
          <p:nvPr/>
        </p:nvGraphicFramePr>
        <p:xfrm>
          <a:off x="543206" y="3259251"/>
          <a:ext cx="7052650" cy="3500073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167899"/>
                <a:gridCol w="2073244"/>
                <a:gridCol w="3811507"/>
              </a:tblGrid>
              <a:tr h="3802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ea"/>
                          <a:ea typeface="+mj-ea"/>
                        </a:rPr>
                        <a:t>名</a:t>
                      </a:r>
                      <a:r>
                        <a:rPr lang="en-US" sz="1600" b="1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ea"/>
                          <a:ea typeface="+mj-ea"/>
                        </a:rPr>
                        <a:t>  </a:t>
                      </a:r>
                      <a:r>
                        <a:rPr lang="zh-CN" sz="1600" b="1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ea"/>
                          <a:ea typeface="+mj-ea"/>
                        </a:rPr>
                        <a:t>称</a:t>
                      </a:r>
                      <a:endParaRPr lang="zh-CN" sz="1600" b="1" kern="1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ea"/>
                          <a:ea typeface="+mj-ea"/>
                        </a:rPr>
                        <a:t>位</a:t>
                      </a:r>
                      <a:r>
                        <a:rPr lang="en-US" sz="1600" b="1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ea"/>
                          <a:ea typeface="+mj-ea"/>
                        </a:rPr>
                        <a:t>  </a:t>
                      </a:r>
                      <a:r>
                        <a:rPr lang="zh-CN" sz="1600" b="1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ea"/>
                          <a:ea typeface="+mj-ea"/>
                        </a:rPr>
                        <a:t>置</a:t>
                      </a:r>
                      <a:endParaRPr lang="zh-CN" sz="1600" b="1" kern="1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ea"/>
                          <a:ea typeface="+mj-ea"/>
                        </a:rPr>
                        <a:t>收纳范围</a:t>
                      </a:r>
                      <a:endParaRPr lang="zh-CN" sz="1600" b="1" kern="1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1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latin typeface="+mj-ea"/>
                          <a:ea typeface="+mj-ea"/>
                        </a:rPr>
                        <a:t>枕</a:t>
                      </a:r>
                      <a:r>
                        <a:rPr lang="en-US" sz="1600" b="1" kern="100">
                          <a:latin typeface="+mj-ea"/>
                          <a:ea typeface="+mj-ea"/>
                        </a:rPr>
                        <a:t>L.N</a:t>
                      </a:r>
                      <a:endParaRPr lang="zh-CN" sz="1600" b="1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+mj-ea"/>
                          <a:ea typeface="+mj-ea"/>
                        </a:rPr>
                        <a:t>枕部皮下</a:t>
                      </a:r>
                      <a:endParaRPr lang="zh-CN" sz="1600" b="1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+mj-ea"/>
                          <a:ea typeface="+mj-ea"/>
                        </a:rPr>
                        <a:t>枕、项部，注入颈外侧浅、深</a:t>
                      </a:r>
                      <a:r>
                        <a:rPr lang="en-US" sz="1600" b="1" kern="100" dirty="0">
                          <a:latin typeface="+mj-ea"/>
                          <a:ea typeface="+mj-ea"/>
                        </a:rPr>
                        <a:t>L.N</a:t>
                      </a:r>
                      <a:endParaRPr lang="zh-CN" sz="1600" b="1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97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latin typeface="+mj-ea"/>
                          <a:ea typeface="+mj-ea"/>
                        </a:rPr>
                        <a:t>乳突</a:t>
                      </a:r>
                      <a:r>
                        <a:rPr lang="en-US" sz="1600" b="1" kern="100">
                          <a:latin typeface="+mj-ea"/>
                          <a:ea typeface="+mj-ea"/>
                        </a:rPr>
                        <a:t>L.N</a:t>
                      </a:r>
                      <a:endParaRPr lang="zh-CN" sz="1600" b="1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+mj-ea"/>
                          <a:ea typeface="+mj-ea"/>
                        </a:rPr>
                        <a:t>耳后，胸锁乳突肌上端表面</a:t>
                      </a:r>
                      <a:endParaRPr lang="zh-CN" sz="1600" b="1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+mj-ea"/>
                          <a:ea typeface="+mj-ea"/>
                        </a:rPr>
                        <a:t>颞、顶、乳突区、耳廓，注入颈外侧浅、深</a:t>
                      </a:r>
                      <a:r>
                        <a:rPr lang="en-US" sz="1600" b="1" kern="100" dirty="0">
                          <a:latin typeface="+mj-ea"/>
                          <a:ea typeface="+mj-ea"/>
                        </a:rPr>
                        <a:t>L.N</a:t>
                      </a:r>
                      <a:endParaRPr lang="zh-CN" sz="1600" b="1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97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latin typeface="+mj-ea"/>
                          <a:ea typeface="+mj-ea"/>
                        </a:rPr>
                        <a:t>腮腺</a:t>
                      </a:r>
                      <a:r>
                        <a:rPr lang="en-US" sz="1600" b="1" kern="100">
                          <a:latin typeface="+mj-ea"/>
                          <a:ea typeface="+mj-ea"/>
                        </a:rPr>
                        <a:t>L.N</a:t>
                      </a:r>
                      <a:endParaRPr lang="zh-CN" sz="1600" b="1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+mj-ea"/>
                          <a:ea typeface="+mj-ea"/>
                        </a:rPr>
                        <a:t>腮腺表面及其实质内</a:t>
                      </a:r>
                      <a:endParaRPr lang="zh-CN" sz="1600" b="1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+mj-ea"/>
                          <a:ea typeface="+mj-ea"/>
                        </a:rPr>
                        <a:t>面部、耳廓、外耳道，注入颈外侧浅</a:t>
                      </a:r>
                      <a:r>
                        <a:rPr lang="en-US" sz="1600" b="1" kern="100" dirty="0">
                          <a:latin typeface="+mj-ea"/>
                          <a:ea typeface="+mj-ea"/>
                        </a:rPr>
                        <a:t>L.N</a:t>
                      </a:r>
                      <a:r>
                        <a:rPr lang="zh-CN" sz="1600" b="1" kern="100" dirty="0">
                          <a:latin typeface="+mj-ea"/>
                          <a:ea typeface="+mj-ea"/>
                        </a:rPr>
                        <a:t>和颈深上</a:t>
                      </a:r>
                      <a:r>
                        <a:rPr lang="en-US" sz="1600" b="1" kern="100" dirty="0">
                          <a:latin typeface="+mj-ea"/>
                          <a:ea typeface="+mj-ea"/>
                        </a:rPr>
                        <a:t>L.N</a:t>
                      </a:r>
                      <a:endParaRPr lang="zh-CN" sz="1600" b="1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33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latin typeface="+mj-ea"/>
                          <a:ea typeface="+mj-ea"/>
                        </a:rPr>
                        <a:t>下颌下</a:t>
                      </a:r>
                      <a:r>
                        <a:rPr lang="en-US" sz="1600" b="1" kern="100">
                          <a:latin typeface="+mj-ea"/>
                          <a:ea typeface="+mj-ea"/>
                        </a:rPr>
                        <a:t>L.N</a:t>
                      </a:r>
                      <a:endParaRPr lang="zh-CN" sz="1600" b="1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latin typeface="+mj-ea"/>
                          <a:ea typeface="+mj-ea"/>
                        </a:rPr>
                        <a:t>下颌下三角内，下颌下腺附近</a:t>
                      </a:r>
                      <a:endParaRPr lang="zh-CN" sz="1600" b="1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latin typeface="+mj-ea"/>
                          <a:ea typeface="+mj-ea"/>
                        </a:rPr>
                        <a:t>眼、鼻、唇、牙、舌、口底，注入颈外侧上、下深</a:t>
                      </a:r>
                      <a:r>
                        <a:rPr lang="en-US" sz="1600" b="1" kern="100">
                          <a:latin typeface="+mj-ea"/>
                          <a:ea typeface="+mj-ea"/>
                        </a:rPr>
                        <a:t>L.N</a:t>
                      </a:r>
                      <a:endParaRPr lang="zh-CN" sz="1600" b="1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1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latin typeface="+mj-ea"/>
                          <a:ea typeface="+mj-ea"/>
                        </a:rPr>
                        <a:t>颏下</a:t>
                      </a:r>
                      <a:r>
                        <a:rPr lang="en-US" sz="1600" b="1" kern="100">
                          <a:latin typeface="+mj-ea"/>
                          <a:ea typeface="+mj-ea"/>
                        </a:rPr>
                        <a:t>L.N</a:t>
                      </a:r>
                      <a:endParaRPr lang="zh-CN" sz="1600" b="1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latin typeface="+mj-ea"/>
                          <a:ea typeface="+mj-ea"/>
                        </a:rPr>
                        <a:t>颏下三角内</a:t>
                      </a:r>
                      <a:endParaRPr lang="zh-CN" sz="1600" b="1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+mj-ea"/>
                          <a:ea typeface="+mj-ea"/>
                        </a:rPr>
                        <a:t>颏部、下唇中部、口底、舌尖，注入下颌下</a:t>
                      </a:r>
                      <a:r>
                        <a:rPr lang="en-US" sz="1600" b="1" kern="100" dirty="0">
                          <a:latin typeface="+mj-ea"/>
                          <a:ea typeface="+mj-ea"/>
                        </a:rPr>
                        <a:t>L.N</a:t>
                      </a:r>
                      <a:r>
                        <a:rPr lang="zh-CN" sz="1600" b="1" kern="100" dirty="0">
                          <a:latin typeface="+mj-ea"/>
                          <a:ea typeface="+mj-ea"/>
                        </a:rPr>
                        <a:t>和颈内</a:t>
                      </a:r>
                      <a:r>
                        <a:rPr lang="en-US" sz="1600" b="1" kern="100" dirty="0">
                          <a:latin typeface="+mj-ea"/>
                          <a:ea typeface="+mj-ea"/>
                        </a:rPr>
                        <a:t>V</a:t>
                      </a:r>
                      <a:r>
                        <a:rPr lang="zh-CN" sz="1600" b="1" kern="100" dirty="0">
                          <a:latin typeface="+mj-ea"/>
                          <a:ea typeface="+mj-ea"/>
                        </a:rPr>
                        <a:t>二腹肌</a:t>
                      </a:r>
                      <a:r>
                        <a:rPr lang="en-US" sz="1600" b="1" kern="100" dirty="0">
                          <a:latin typeface="+mj-ea"/>
                          <a:ea typeface="+mj-ea"/>
                        </a:rPr>
                        <a:t>L.N</a:t>
                      </a:r>
                      <a:endParaRPr lang="zh-CN" sz="1600" b="1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6" grpId="0"/>
      <p:bldP spid="22" grpId="0"/>
      <p:bldP spid="34" grpId="0"/>
      <p:bldP spid="3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932495" y="806587"/>
            <a:ext cx="10259505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2168164" y="264321"/>
            <a:ext cx="5690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第六节  颈部淋巴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50335" y="65759"/>
            <a:ext cx="1543573" cy="932532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24900" y="1074503"/>
            <a:ext cx="22413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B0F0"/>
                </a:solidFill>
                <a:latin typeface="+mj-ea"/>
                <a:ea typeface="+mj-ea"/>
              </a:rPr>
              <a:t>二、颈前部</a:t>
            </a:r>
            <a:r>
              <a:rPr lang="en-US" altLang="zh-CN" sz="2400" b="1" dirty="0" smtClean="0">
                <a:solidFill>
                  <a:srgbClr val="00B0F0"/>
                </a:solidFill>
                <a:latin typeface="+mj-ea"/>
                <a:ea typeface="+mj-ea"/>
              </a:rPr>
              <a:t>L.N</a:t>
            </a:r>
            <a:endParaRPr lang="zh-CN" altLang="en-US" sz="2400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600234" y="2017178"/>
            <a:ext cx="23423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分为浅、深</a:t>
            </a:r>
            <a:r>
              <a:rPr lang="en-US" altLang="zh-CN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</a:t>
            </a:r>
            <a:r>
              <a:rPr lang="zh-CN" alt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组：</a:t>
            </a:r>
            <a:endParaRPr lang="zh-CN" altLang="en-US" sz="2000" b="1" dirty="0">
              <a:solidFill>
                <a:schemeClr val="accent3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598836" y="1587941"/>
            <a:ext cx="51972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位于舌骨下方，两胸锁乳突肌、颈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A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鞘之间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graphicFrame>
        <p:nvGraphicFramePr>
          <p:cNvPr id="36" name="表格 35"/>
          <p:cNvGraphicFramePr>
            <a:graphicFrameLocks noGrp="1"/>
          </p:cNvGraphicFramePr>
          <p:nvPr/>
        </p:nvGraphicFramePr>
        <p:xfrm>
          <a:off x="546246" y="2499229"/>
          <a:ext cx="7351395" cy="4109803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810260"/>
                <a:gridCol w="1076325"/>
                <a:gridCol w="1786095"/>
                <a:gridCol w="3678715"/>
              </a:tblGrid>
              <a:tr h="40695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+mj-ea"/>
                          <a:ea typeface="+mj-ea"/>
                        </a:rPr>
                        <a:t>分组</a:t>
                      </a:r>
                      <a:endParaRPr lang="zh-CN" sz="1800" b="1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+mj-ea"/>
                          <a:ea typeface="+mj-ea"/>
                        </a:rPr>
                        <a:t>位置</a:t>
                      </a:r>
                      <a:endParaRPr lang="zh-CN" sz="1800" b="1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+mj-ea"/>
                          <a:ea typeface="+mj-ea"/>
                        </a:rPr>
                        <a:t>收纳范围</a:t>
                      </a:r>
                      <a:endParaRPr lang="zh-CN" sz="1800" b="1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995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+mj-ea"/>
                          <a:ea typeface="+mj-ea"/>
                        </a:rPr>
                        <a:t>颈前浅</a:t>
                      </a:r>
                      <a:r>
                        <a:rPr lang="en-US" sz="1800" b="1" kern="100">
                          <a:latin typeface="+mj-ea"/>
                          <a:ea typeface="+mj-ea"/>
                        </a:rPr>
                        <a:t>L.N</a:t>
                      </a:r>
                      <a:endParaRPr lang="zh-CN" sz="1800" b="1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+mj-ea"/>
                          <a:ea typeface="+mj-ea"/>
                        </a:rPr>
                        <a:t>沿颈前</a:t>
                      </a:r>
                      <a:r>
                        <a:rPr lang="en-US" sz="1800" b="1" kern="100">
                          <a:latin typeface="+mj-ea"/>
                          <a:ea typeface="+mj-ea"/>
                        </a:rPr>
                        <a:t>V</a:t>
                      </a:r>
                      <a:r>
                        <a:rPr lang="zh-CN" sz="1800" b="1" kern="100">
                          <a:latin typeface="+mj-ea"/>
                          <a:ea typeface="+mj-ea"/>
                        </a:rPr>
                        <a:t>排列</a:t>
                      </a:r>
                      <a:endParaRPr lang="zh-CN" sz="1800" b="1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+mj-ea"/>
                          <a:ea typeface="+mj-ea"/>
                        </a:rPr>
                        <a:t>舌骨下区浅部→颈外侧下深</a:t>
                      </a:r>
                      <a:r>
                        <a:rPr lang="en-US" sz="1800" b="1" kern="100">
                          <a:latin typeface="+mj-ea"/>
                          <a:ea typeface="+mj-ea"/>
                        </a:rPr>
                        <a:t>L.N</a:t>
                      </a:r>
                      <a:r>
                        <a:rPr lang="zh-CN" sz="1800" b="1" kern="100">
                          <a:latin typeface="+mj-ea"/>
                          <a:ea typeface="+mj-ea"/>
                        </a:rPr>
                        <a:t>或锁骨上</a:t>
                      </a:r>
                      <a:r>
                        <a:rPr lang="en-US" sz="1800" b="1" kern="100">
                          <a:latin typeface="+mj-ea"/>
                          <a:ea typeface="+mj-ea"/>
                        </a:rPr>
                        <a:t>L.N</a:t>
                      </a:r>
                      <a:endParaRPr lang="zh-CN" sz="1800" b="1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50614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+mj-ea"/>
                          <a:ea typeface="+mj-ea"/>
                        </a:rPr>
                        <a:t>颈前深</a:t>
                      </a:r>
                      <a:r>
                        <a:rPr lang="en-US" sz="1800" b="1" kern="100">
                          <a:latin typeface="+mj-ea"/>
                          <a:ea typeface="+mj-ea"/>
                        </a:rPr>
                        <a:t>L.N</a:t>
                      </a:r>
                      <a:endParaRPr lang="zh-CN" sz="1800" b="1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+mj-ea"/>
                          <a:ea typeface="+mj-ea"/>
                        </a:rPr>
                        <a:t>喉前</a:t>
                      </a:r>
                      <a:r>
                        <a:rPr lang="en-US" sz="1800" b="1" kern="100">
                          <a:latin typeface="+mj-ea"/>
                          <a:ea typeface="+mj-ea"/>
                        </a:rPr>
                        <a:t>L.N</a:t>
                      </a:r>
                      <a:endParaRPr lang="zh-CN" sz="1800" b="1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+mj-ea"/>
                          <a:ea typeface="+mj-ea"/>
                        </a:rPr>
                        <a:t>喉前方</a:t>
                      </a:r>
                      <a:endParaRPr lang="zh-CN" sz="1800" b="1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+mj-ea"/>
                          <a:ea typeface="+mj-ea"/>
                        </a:rPr>
                        <a:t>喉，声门裂以上→颈外侧上深</a:t>
                      </a:r>
                      <a:r>
                        <a:rPr lang="en-US" sz="1800" b="1" kern="100">
                          <a:latin typeface="+mj-ea"/>
                          <a:ea typeface="+mj-ea"/>
                        </a:rPr>
                        <a:t>L.N</a:t>
                      </a:r>
                      <a:r>
                        <a:rPr lang="zh-CN" sz="1800" b="1" kern="100">
                          <a:latin typeface="+mj-ea"/>
                          <a:ea typeface="+mj-ea"/>
                        </a:rPr>
                        <a:t>，声门裂以下→气管旁</a:t>
                      </a:r>
                      <a:r>
                        <a:rPr lang="en-US" sz="1800" b="1" kern="100">
                          <a:latin typeface="+mj-ea"/>
                          <a:ea typeface="+mj-ea"/>
                        </a:rPr>
                        <a:t>L.N</a:t>
                      </a:r>
                      <a:r>
                        <a:rPr lang="zh-CN" sz="1800" b="1" kern="100">
                          <a:latin typeface="+mj-ea"/>
                          <a:ea typeface="+mj-ea"/>
                        </a:rPr>
                        <a:t>→颈外侧下深</a:t>
                      </a:r>
                      <a:r>
                        <a:rPr lang="en-US" sz="1800" b="1" kern="100">
                          <a:latin typeface="+mj-ea"/>
                          <a:ea typeface="+mj-ea"/>
                        </a:rPr>
                        <a:t>L.N</a:t>
                      </a:r>
                      <a:endParaRPr lang="zh-CN" sz="1800" b="1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7901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+mj-ea"/>
                          <a:ea typeface="+mj-ea"/>
                        </a:rPr>
                        <a:t>甲状腺</a:t>
                      </a:r>
                      <a:r>
                        <a:rPr lang="en-US" sz="1800" b="1" kern="100">
                          <a:latin typeface="+mj-ea"/>
                          <a:ea typeface="+mj-ea"/>
                        </a:rPr>
                        <a:t>L.N</a:t>
                      </a:r>
                      <a:endParaRPr lang="zh-CN" sz="1800" b="1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+mj-ea"/>
                          <a:ea typeface="+mj-ea"/>
                        </a:rPr>
                        <a:t>甲状腺峡前方</a:t>
                      </a:r>
                      <a:endParaRPr lang="zh-CN" sz="1800" b="1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+mj-ea"/>
                          <a:ea typeface="+mj-ea"/>
                        </a:rPr>
                        <a:t>甲状腺→气管前、旁</a:t>
                      </a:r>
                      <a:r>
                        <a:rPr lang="en-US" sz="1800" b="1" kern="100">
                          <a:latin typeface="+mj-ea"/>
                          <a:ea typeface="+mj-ea"/>
                        </a:rPr>
                        <a:t>L.N</a:t>
                      </a:r>
                      <a:r>
                        <a:rPr lang="zh-CN" sz="1800" b="1" kern="100">
                          <a:latin typeface="+mj-ea"/>
                          <a:ea typeface="+mj-ea"/>
                        </a:rPr>
                        <a:t>→颈外侧上深</a:t>
                      </a:r>
                      <a:r>
                        <a:rPr lang="en-US" sz="1800" b="1" kern="100">
                          <a:latin typeface="+mj-ea"/>
                          <a:ea typeface="+mj-ea"/>
                        </a:rPr>
                        <a:t>L.N</a:t>
                      </a:r>
                      <a:endParaRPr lang="zh-CN" sz="1800" b="1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80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+mj-ea"/>
                          <a:ea typeface="+mj-ea"/>
                        </a:rPr>
                        <a:t>气管前</a:t>
                      </a:r>
                      <a:r>
                        <a:rPr lang="en-US" sz="1800" b="1" kern="100">
                          <a:latin typeface="+mj-ea"/>
                          <a:ea typeface="+mj-ea"/>
                        </a:rPr>
                        <a:t>L.N</a:t>
                      </a:r>
                      <a:endParaRPr lang="zh-CN" sz="1800" b="1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+mj-ea"/>
                          <a:ea typeface="+mj-ea"/>
                        </a:rPr>
                        <a:t>气管颈部前外侧</a:t>
                      </a:r>
                      <a:endParaRPr lang="zh-CN" sz="1800" b="1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+mj-ea"/>
                          <a:ea typeface="+mj-ea"/>
                        </a:rPr>
                        <a:t>甲状腺、气管颈部→气管旁</a:t>
                      </a:r>
                      <a:r>
                        <a:rPr lang="en-US" sz="1800" b="1" kern="100">
                          <a:latin typeface="+mj-ea"/>
                          <a:ea typeface="+mj-ea"/>
                        </a:rPr>
                        <a:t>L.N</a:t>
                      </a:r>
                      <a:r>
                        <a:rPr lang="zh-CN" sz="1800" b="1" kern="100">
                          <a:latin typeface="+mj-ea"/>
                          <a:ea typeface="+mj-ea"/>
                        </a:rPr>
                        <a:t>、颈外侧下深</a:t>
                      </a:r>
                      <a:r>
                        <a:rPr lang="en-US" sz="1800" b="1" kern="100">
                          <a:latin typeface="+mj-ea"/>
                          <a:ea typeface="+mj-ea"/>
                        </a:rPr>
                        <a:t>L.N</a:t>
                      </a:r>
                      <a:endParaRPr lang="zh-CN" sz="1800" b="1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1520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+mj-ea"/>
                          <a:ea typeface="+mj-ea"/>
                        </a:rPr>
                        <a:t>气管旁</a:t>
                      </a:r>
                      <a:r>
                        <a:rPr lang="en-US" sz="1800" b="1" kern="100">
                          <a:latin typeface="+mj-ea"/>
                          <a:ea typeface="+mj-ea"/>
                        </a:rPr>
                        <a:t>L.N</a:t>
                      </a:r>
                      <a:endParaRPr lang="zh-CN" sz="1800" b="1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+mj-ea"/>
                          <a:ea typeface="+mj-ea"/>
                        </a:rPr>
                        <a:t>沿喉返</a:t>
                      </a:r>
                      <a:r>
                        <a:rPr lang="en-US" sz="1800" b="1" kern="100" dirty="0">
                          <a:latin typeface="+mj-ea"/>
                          <a:ea typeface="+mj-ea"/>
                        </a:rPr>
                        <a:t>N</a:t>
                      </a:r>
                      <a:r>
                        <a:rPr lang="zh-CN" sz="1800" b="1" kern="100" dirty="0">
                          <a:latin typeface="+mj-ea"/>
                          <a:ea typeface="+mj-ea"/>
                        </a:rPr>
                        <a:t>排列</a:t>
                      </a:r>
                      <a:endParaRPr lang="zh-CN" sz="1800" b="1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+mj-ea"/>
                          <a:ea typeface="+mj-ea"/>
                        </a:rPr>
                        <a:t>喉、甲状腺、气管、食管→颈外侧下深</a:t>
                      </a:r>
                      <a:r>
                        <a:rPr lang="en-US" sz="1800" b="1" kern="100" dirty="0">
                          <a:latin typeface="+mj-ea"/>
                          <a:ea typeface="+mj-ea"/>
                        </a:rPr>
                        <a:t>L.N</a:t>
                      </a:r>
                      <a:endParaRPr lang="zh-CN" sz="1800" b="1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62" name="组合 61"/>
          <p:cNvGrpSpPr/>
          <p:nvPr/>
        </p:nvGrpSpPr>
        <p:grpSpPr>
          <a:xfrm>
            <a:off x="7845897" y="669202"/>
            <a:ext cx="4337050" cy="5791200"/>
            <a:chOff x="7845897" y="669202"/>
            <a:chExt cx="4337050" cy="5791200"/>
          </a:xfrm>
        </p:grpSpPr>
        <p:pic>
          <p:nvPicPr>
            <p:cNvPr id="39" name="图片 162820" descr="头颈部淋巴"/>
            <p:cNvPicPr>
              <a:picLocks noChangeAspect="1" noChangeArrowheads="1"/>
            </p:cNvPicPr>
            <p:nvPr/>
          </p:nvPicPr>
          <p:blipFill>
            <a:blip r:embed="rId3">
              <a:lum bright="-12000" contrast="36000"/>
            </a:blip>
            <a:srcRect/>
            <a:stretch>
              <a:fillRect/>
            </a:stretch>
          </p:blipFill>
          <p:spPr bwMode="auto">
            <a:xfrm>
              <a:off x="7845897" y="669202"/>
              <a:ext cx="4337050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矩形 162821"/>
            <p:cNvSpPr>
              <a:spLocks noChangeArrowheads="1"/>
            </p:cNvSpPr>
            <p:nvPr/>
          </p:nvSpPr>
          <p:spPr bwMode="auto">
            <a:xfrm>
              <a:off x="10833575" y="4631602"/>
              <a:ext cx="1168312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宋体" pitchFamily="2" charset="-122"/>
                </a:rPr>
                <a:t>颈前浅</a:t>
              </a:r>
              <a:r>
                <a:rPr lang="ja-JP" altLang="en-US" b="1" dirty="0">
                  <a:latin typeface="宋体" pitchFamily="2" charset="-122"/>
                </a:rPr>
                <a:t>L</a:t>
              </a:r>
            </a:p>
          </p:txBody>
        </p:sp>
        <p:sp>
          <p:nvSpPr>
            <p:cNvPr id="50" name="直接连接符 162822"/>
            <p:cNvSpPr>
              <a:spLocks noChangeShapeType="1"/>
            </p:cNvSpPr>
            <p:nvPr/>
          </p:nvSpPr>
          <p:spPr bwMode="auto">
            <a:xfrm flipV="1">
              <a:off x="10583863" y="4845915"/>
              <a:ext cx="990600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矩形 162823"/>
            <p:cNvSpPr>
              <a:spLocks noChangeArrowheads="1"/>
            </p:cNvSpPr>
            <p:nvPr/>
          </p:nvSpPr>
          <p:spPr bwMode="auto">
            <a:xfrm>
              <a:off x="10617030" y="4022002"/>
              <a:ext cx="1107208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宋体" pitchFamily="2" charset="-122"/>
                </a:rPr>
                <a:t>颈前深</a:t>
              </a:r>
              <a:r>
                <a:rPr lang="ja-JP" altLang="en-US" b="1" dirty="0">
                  <a:latin typeface="宋体" pitchFamily="2" charset="-122"/>
                </a:rPr>
                <a:t>L</a:t>
              </a:r>
            </a:p>
          </p:txBody>
        </p:sp>
        <p:sp>
          <p:nvSpPr>
            <p:cNvPr id="52" name="直接连接符 162824"/>
            <p:cNvSpPr>
              <a:spLocks noChangeShapeType="1"/>
            </p:cNvSpPr>
            <p:nvPr/>
          </p:nvSpPr>
          <p:spPr bwMode="auto">
            <a:xfrm flipV="1">
              <a:off x="9912350" y="4250602"/>
              <a:ext cx="990600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932495" y="806587"/>
            <a:ext cx="10259505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2168164" y="264321"/>
            <a:ext cx="5690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第六节  颈部淋巴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50335" y="65759"/>
            <a:ext cx="1543573" cy="932532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24900" y="1074503"/>
            <a:ext cx="22413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B0F0"/>
                </a:solidFill>
                <a:latin typeface="+mj-ea"/>
                <a:ea typeface="+mj-ea"/>
              </a:rPr>
              <a:t>三、颈外侧</a:t>
            </a:r>
            <a:r>
              <a:rPr lang="en-US" altLang="zh-CN" sz="2400" b="1" dirty="0" smtClean="0">
                <a:solidFill>
                  <a:srgbClr val="00B0F0"/>
                </a:solidFill>
                <a:latin typeface="+mj-ea"/>
                <a:ea typeface="+mj-ea"/>
              </a:rPr>
              <a:t>L.N</a:t>
            </a:r>
            <a:endParaRPr lang="zh-CN" altLang="en-US" sz="2400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2881707" y="1093724"/>
            <a:ext cx="34211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以封套筋膜分为浅、深</a:t>
            </a:r>
            <a:r>
              <a:rPr lang="en-US" altLang="zh-CN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</a:t>
            </a:r>
            <a:r>
              <a:rPr lang="zh-CN" alt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组：</a:t>
            </a:r>
            <a:endParaRPr lang="zh-CN" altLang="en-US" sz="2000" b="1" dirty="0">
              <a:solidFill>
                <a:schemeClr val="accent3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  <p:graphicFrame>
        <p:nvGraphicFramePr>
          <p:cNvPr id="28" name="表格 27"/>
          <p:cNvGraphicFramePr>
            <a:graphicFrameLocks noGrp="1"/>
          </p:cNvGraphicFramePr>
          <p:nvPr/>
        </p:nvGraphicFramePr>
        <p:xfrm>
          <a:off x="506042" y="1649656"/>
          <a:ext cx="7234672" cy="5150405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662718"/>
                <a:gridCol w="662718"/>
                <a:gridCol w="906296"/>
                <a:gridCol w="2142044"/>
                <a:gridCol w="2860896"/>
              </a:tblGrid>
              <a:tr h="45075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+mj-ea"/>
                          <a:ea typeface="+mj-ea"/>
                        </a:rPr>
                        <a:t>分组</a:t>
                      </a:r>
                      <a:endParaRPr lang="zh-CN" sz="1800" b="1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+mj-ea"/>
                          <a:ea typeface="+mj-ea"/>
                        </a:rPr>
                        <a:t>位置</a:t>
                      </a:r>
                      <a:endParaRPr lang="zh-CN" sz="1800" b="1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+mj-ea"/>
                          <a:ea typeface="+mj-ea"/>
                        </a:rPr>
                        <a:t>收纳范围</a:t>
                      </a:r>
                      <a:endParaRPr lang="zh-CN" sz="1800" b="1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7901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+mj-ea"/>
                          <a:ea typeface="+mj-ea"/>
                        </a:rPr>
                        <a:t>颈外侧浅</a:t>
                      </a:r>
                      <a:r>
                        <a:rPr lang="en-US" sz="1800" b="1" kern="100">
                          <a:latin typeface="+mj-ea"/>
                          <a:ea typeface="+mj-ea"/>
                        </a:rPr>
                        <a:t>L.N</a:t>
                      </a:r>
                      <a:endParaRPr lang="zh-CN" sz="1800" b="1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+mj-ea"/>
                          <a:ea typeface="+mj-ea"/>
                        </a:rPr>
                        <a:t>沿颈外</a:t>
                      </a:r>
                      <a:r>
                        <a:rPr lang="en-US" sz="1800" b="1" kern="100" dirty="0">
                          <a:latin typeface="+mj-ea"/>
                          <a:ea typeface="+mj-ea"/>
                        </a:rPr>
                        <a:t>V</a:t>
                      </a:r>
                      <a:r>
                        <a:rPr lang="zh-CN" sz="1800" b="1" kern="100" dirty="0">
                          <a:latin typeface="+mj-ea"/>
                          <a:ea typeface="+mj-ea"/>
                        </a:rPr>
                        <a:t>排列</a:t>
                      </a:r>
                      <a:endParaRPr lang="zh-CN" sz="1800" b="1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+mj-ea"/>
                          <a:ea typeface="+mj-ea"/>
                        </a:rPr>
                        <a:t>枕、耳后、腮腺</a:t>
                      </a:r>
                      <a:r>
                        <a:rPr lang="en-US" sz="1800" b="1" kern="100">
                          <a:latin typeface="+mj-ea"/>
                          <a:ea typeface="+mj-ea"/>
                        </a:rPr>
                        <a:t>→</a:t>
                      </a:r>
                      <a:r>
                        <a:rPr lang="zh-CN" sz="1800" b="1" kern="100">
                          <a:latin typeface="+mj-ea"/>
                          <a:ea typeface="+mj-ea"/>
                        </a:rPr>
                        <a:t>颈外侧深</a:t>
                      </a:r>
                      <a:r>
                        <a:rPr lang="en-US" sz="1800" b="1" kern="100">
                          <a:latin typeface="+mj-ea"/>
                          <a:ea typeface="+mj-ea"/>
                        </a:rPr>
                        <a:t>L.N</a:t>
                      </a:r>
                      <a:endParaRPr lang="zh-CN" sz="1800" b="1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15224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+mj-ea"/>
                          <a:ea typeface="+mj-ea"/>
                        </a:rPr>
                        <a:t>颈外侧深</a:t>
                      </a:r>
                      <a:r>
                        <a:rPr lang="en-US" sz="1800" b="1" kern="100">
                          <a:latin typeface="+mj-ea"/>
                          <a:ea typeface="+mj-ea"/>
                        </a:rPr>
                        <a:t>L.N</a:t>
                      </a:r>
                      <a:endParaRPr lang="zh-CN" sz="1800" b="1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+mj-ea"/>
                          <a:ea typeface="+mj-ea"/>
                        </a:rPr>
                        <a:t>颈外侧上深</a:t>
                      </a:r>
                      <a:r>
                        <a:rPr lang="en-US" sz="1800" b="1" kern="100">
                          <a:latin typeface="+mj-ea"/>
                          <a:ea typeface="+mj-ea"/>
                        </a:rPr>
                        <a:t>L.N</a:t>
                      </a:r>
                      <a:endParaRPr lang="zh-CN" sz="1800" b="1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+mj-ea"/>
                          <a:ea typeface="+mj-ea"/>
                        </a:rPr>
                        <a:t>颈内</a:t>
                      </a:r>
                      <a:r>
                        <a:rPr lang="en-US" sz="1800" b="1" kern="100">
                          <a:latin typeface="+mj-ea"/>
                          <a:ea typeface="+mj-ea"/>
                        </a:rPr>
                        <a:t>V</a:t>
                      </a:r>
                      <a:r>
                        <a:rPr lang="zh-CN" sz="1800" b="1" kern="100">
                          <a:latin typeface="+mj-ea"/>
                          <a:ea typeface="+mj-ea"/>
                        </a:rPr>
                        <a:t>前</a:t>
                      </a:r>
                      <a:r>
                        <a:rPr lang="en-US" sz="1800" b="1" kern="100">
                          <a:latin typeface="+mj-ea"/>
                          <a:ea typeface="+mj-ea"/>
                        </a:rPr>
                        <a:t>L.N</a:t>
                      </a:r>
                      <a:endParaRPr lang="zh-CN" sz="1800" b="1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+mj-ea"/>
                          <a:ea typeface="+mj-ea"/>
                        </a:rPr>
                        <a:t>颈内</a:t>
                      </a:r>
                      <a:r>
                        <a:rPr lang="en-US" sz="1800" b="1" kern="100">
                          <a:latin typeface="+mj-ea"/>
                          <a:ea typeface="+mj-ea"/>
                        </a:rPr>
                        <a:t>V</a:t>
                      </a:r>
                      <a:r>
                        <a:rPr lang="zh-CN" sz="1800" b="1" kern="100">
                          <a:latin typeface="+mj-ea"/>
                          <a:ea typeface="+mj-ea"/>
                        </a:rPr>
                        <a:t>前方</a:t>
                      </a:r>
                      <a:endParaRPr lang="zh-CN" sz="1800" b="1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+mj-ea"/>
                          <a:ea typeface="+mj-ea"/>
                        </a:rPr>
                        <a:t>颈浅、腮腺、颏下、乳突、枕、咽、喉、甲状腺、气管、食管、舌根</a:t>
                      </a:r>
                      <a:r>
                        <a:rPr lang="en-US" sz="1800" b="1" kern="100" dirty="0">
                          <a:latin typeface="+mj-ea"/>
                          <a:ea typeface="+mj-ea"/>
                        </a:rPr>
                        <a:t>→</a:t>
                      </a:r>
                      <a:r>
                        <a:rPr lang="zh-CN" sz="1800" b="1" kern="100" dirty="0">
                          <a:latin typeface="+mj-ea"/>
                          <a:ea typeface="+mj-ea"/>
                        </a:rPr>
                        <a:t>颈外侧下深</a:t>
                      </a:r>
                      <a:r>
                        <a:rPr lang="en-US" sz="1800" b="1" kern="100" dirty="0">
                          <a:latin typeface="+mj-ea"/>
                          <a:ea typeface="+mj-ea"/>
                        </a:rPr>
                        <a:t>L.N</a:t>
                      </a:r>
                      <a:r>
                        <a:rPr lang="zh-CN" sz="1800" b="1" kern="100" dirty="0">
                          <a:latin typeface="+mj-ea"/>
                          <a:ea typeface="+mj-ea"/>
                        </a:rPr>
                        <a:t>或颈干</a:t>
                      </a:r>
                      <a:endParaRPr lang="zh-CN" sz="1800" b="1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7901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+mj-ea"/>
                          <a:ea typeface="+mj-ea"/>
                        </a:rPr>
                        <a:t>颈内</a:t>
                      </a:r>
                      <a:r>
                        <a:rPr lang="en-US" sz="1800" b="1" kern="100">
                          <a:latin typeface="+mj-ea"/>
                          <a:ea typeface="+mj-ea"/>
                        </a:rPr>
                        <a:t>V</a:t>
                      </a:r>
                      <a:r>
                        <a:rPr lang="zh-CN" sz="1800" b="1" kern="100">
                          <a:latin typeface="+mj-ea"/>
                          <a:ea typeface="+mj-ea"/>
                        </a:rPr>
                        <a:t>二腹肌</a:t>
                      </a:r>
                      <a:r>
                        <a:rPr lang="en-US" sz="1800" b="1" kern="100">
                          <a:latin typeface="+mj-ea"/>
                          <a:ea typeface="+mj-ea"/>
                        </a:rPr>
                        <a:t>L.N</a:t>
                      </a:r>
                      <a:endParaRPr lang="zh-CN" sz="1800" b="1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+mj-ea"/>
                          <a:ea typeface="+mj-ea"/>
                        </a:rPr>
                        <a:t>二腹肌后腹下方，面</a:t>
                      </a:r>
                      <a:r>
                        <a:rPr lang="en-US" sz="1800" b="1" kern="100">
                          <a:latin typeface="+mj-ea"/>
                          <a:ea typeface="+mj-ea"/>
                        </a:rPr>
                        <a:t>V</a:t>
                      </a:r>
                      <a:r>
                        <a:rPr lang="zh-CN" sz="1800" b="1" kern="100">
                          <a:latin typeface="+mj-ea"/>
                          <a:ea typeface="+mj-ea"/>
                        </a:rPr>
                        <a:t>汇入颈内</a:t>
                      </a:r>
                      <a:r>
                        <a:rPr lang="en-US" sz="1800" b="1" kern="100">
                          <a:latin typeface="+mj-ea"/>
                          <a:ea typeface="+mj-ea"/>
                        </a:rPr>
                        <a:t>V</a:t>
                      </a:r>
                      <a:r>
                        <a:rPr lang="zh-CN" sz="1800" b="1" kern="100">
                          <a:latin typeface="+mj-ea"/>
                          <a:ea typeface="+mj-ea"/>
                        </a:rPr>
                        <a:t>处</a:t>
                      </a:r>
                      <a:endParaRPr lang="zh-CN" sz="1800" b="1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7901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+mj-ea"/>
                          <a:ea typeface="+mj-ea"/>
                        </a:rPr>
                        <a:t>副神经</a:t>
                      </a:r>
                      <a:r>
                        <a:rPr lang="en-US" sz="1800" b="1" kern="100">
                          <a:latin typeface="+mj-ea"/>
                          <a:ea typeface="+mj-ea"/>
                        </a:rPr>
                        <a:t>L.N</a:t>
                      </a:r>
                      <a:endParaRPr lang="zh-CN" sz="1800" b="1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+mj-ea"/>
                          <a:ea typeface="+mj-ea"/>
                        </a:rPr>
                        <a:t>枕三角内</a:t>
                      </a:r>
                      <a:endParaRPr lang="zh-CN" sz="1800" b="1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95061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+mj-ea"/>
                          <a:ea typeface="+mj-ea"/>
                        </a:rPr>
                        <a:t>颈外侧下深</a:t>
                      </a:r>
                      <a:r>
                        <a:rPr lang="en-US" sz="1800" b="1" kern="100">
                          <a:latin typeface="+mj-ea"/>
                          <a:ea typeface="+mj-ea"/>
                        </a:rPr>
                        <a:t>L.N</a:t>
                      </a:r>
                      <a:endParaRPr lang="zh-CN" sz="1800" b="1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+mj-ea"/>
                          <a:ea typeface="+mj-ea"/>
                        </a:rPr>
                        <a:t>颈内</a:t>
                      </a:r>
                      <a:r>
                        <a:rPr lang="en-US" sz="1800" b="1" kern="100" dirty="0">
                          <a:latin typeface="+mj-ea"/>
                          <a:ea typeface="+mj-ea"/>
                        </a:rPr>
                        <a:t>V</a:t>
                      </a:r>
                      <a:r>
                        <a:rPr lang="zh-CN" sz="1800" b="1" kern="100" dirty="0">
                          <a:latin typeface="+mj-ea"/>
                          <a:ea typeface="+mj-ea"/>
                        </a:rPr>
                        <a:t>肩胛舌骨肌</a:t>
                      </a:r>
                      <a:r>
                        <a:rPr lang="en-US" sz="1800" b="1" kern="100" dirty="0">
                          <a:latin typeface="+mj-ea"/>
                          <a:ea typeface="+mj-ea"/>
                        </a:rPr>
                        <a:t>L.N</a:t>
                      </a:r>
                      <a:endParaRPr lang="zh-CN" sz="1800" b="1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+mj-ea"/>
                          <a:ea typeface="+mj-ea"/>
                        </a:rPr>
                        <a:t>颈内</a:t>
                      </a:r>
                      <a:r>
                        <a:rPr lang="en-US" sz="1800" b="1" kern="100">
                          <a:latin typeface="+mj-ea"/>
                          <a:ea typeface="+mj-ea"/>
                        </a:rPr>
                        <a:t>V</a:t>
                      </a:r>
                      <a:r>
                        <a:rPr lang="zh-CN" sz="1800" b="1" kern="100">
                          <a:latin typeface="+mj-ea"/>
                          <a:ea typeface="+mj-ea"/>
                        </a:rPr>
                        <a:t>与肩胛舌骨肌中间腱交角处</a:t>
                      </a:r>
                      <a:endParaRPr lang="zh-CN" sz="1800" b="1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+mj-ea"/>
                          <a:ea typeface="+mj-ea"/>
                        </a:rPr>
                        <a:t>颈外侧上深</a:t>
                      </a:r>
                      <a:r>
                        <a:rPr lang="en-US" sz="1800" b="1" kern="100" dirty="0">
                          <a:latin typeface="+mj-ea"/>
                          <a:ea typeface="+mj-ea"/>
                        </a:rPr>
                        <a:t>L.N</a:t>
                      </a:r>
                      <a:r>
                        <a:rPr lang="zh-CN" sz="1800" b="1" kern="100" dirty="0">
                          <a:latin typeface="+mj-ea"/>
                          <a:ea typeface="+mj-ea"/>
                        </a:rPr>
                        <a:t>→颈干</a:t>
                      </a:r>
                      <a:endParaRPr lang="zh-CN" sz="1800" b="1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617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+mj-ea"/>
                          <a:ea typeface="+mj-ea"/>
                        </a:rPr>
                        <a:t>锁骨上</a:t>
                      </a:r>
                      <a:r>
                        <a:rPr lang="en-US" sz="1800" b="1" kern="100">
                          <a:latin typeface="+mj-ea"/>
                          <a:ea typeface="+mj-ea"/>
                        </a:rPr>
                        <a:t>L.N</a:t>
                      </a:r>
                      <a:endParaRPr lang="zh-CN" sz="1800" b="1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+mj-ea"/>
                          <a:ea typeface="+mj-ea"/>
                        </a:rPr>
                        <a:t>沿颈横血管排列</a:t>
                      </a:r>
                      <a:endParaRPr lang="zh-CN" sz="1800" b="1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7" name="组合 56"/>
          <p:cNvGrpSpPr/>
          <p:nvPr/>
        </p:nvGrpSpPr>
        <p:grpSpPr>
          <a:xfrm>
            <a:off x="7767903" y="562069"/>
            <a:ext cx="4337050" cy="5334000"/>
            <a:chOff x="7840327" y="562069"/>
            <a:chExt cx="4337050" cy="5334000"/>
          </a:xfrm>
        </p:grpSpPr>
        <p:pic>
          <p:nvPicPr>
            <p:cNvPr id="29" name="图片 163844" descr="头颈部淋巴"/>
            <p:cNvPicPr>
              <a:picLocks noChangeAspect="1" noChangeArrowheads="1"/>
            </p:cNvPicPr>
            <p:nvPr/>
          </p:nvPicPr>
          <p:blipFill>
            <a:blip r:embed="rId3">
              <a:lum bright="-12000" contrast="36000"/>
            </a:blip>
            <a:srcRect/>
            <a:stretch>
              <a:fillRect/>
            </a:stretch>
          </p:blipFill>
          <p:spPr bwMode="auto">
            <a:xfrm>
              <a:off x="7840327" y="562069"/>
              <a:ext cx="4337050" cy="533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文本框 163861"/>
            <p:cNvSpPr txBox="1">
              <a:spLocks noChangeArrowheads="1"/>
            </p:cNvSpPr>
            <p:nvPr/>
          </p:nvSpPr>
          <p:spPr bwMode="auto">
            <a:xfrm>
              <a:off x="7930862" y="2664736"/>
              <a:ext cx="1219200" cy="822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 dirty="0">
                  <a:latin typeface="宋体" pitchFamily="2" charset="-122"/>
                </a:rPr>
                <a:t>颈外侧上深</a:t>
              </a:r>
              <a:r>
                <a:rPr lang="en-US" altLang="zh-CN" b="1" dirty="0">
                  <a:latin typeface="宋体" pitchFamily="2" charset="-122"/>
                </a:rPr>
                <a:t>L</a:t>
              </a:r>
            </a:p>
          </p:txBody>
        </p:sp>
        <p:sp>
          <p:nvSpPr>
            <p:cNvPr id="32" name="直接连接符 163862"/>
            <p:cNvSpPr>
              <a:spLocks noChangeShapeType="1"/>
            </p:cNvSpPr>
            <p:nvPr/>
          </p:nvSpPr>
          <p:spPr bwMode="auto">
            <a:xfrm flipH="1">
              <a:off x="7840327" y="2619469"/>
              <a:ext cx="1752600" cy="4572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直接连接符 163863"/>
            <p:cNvSpPr>
              <a:spLocks noChangeShapeType="1"/>
            </p:cNvSpPr>
            <p:nvPr/>
          </p:nvSpPr>
          <p:spPr bwMode="auto">
            <a:xfrm flipH="1" flipV="1">
              <a:off x="7840327" y="3076669"/>
              <a:ext cx="1828800" cy="17526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直接连接符 163864"/>
            <p:cNvSpPr>
              <a:spLocks noChangeShapeType="1"/>
            </p:cNvSpPr>
            <p:nvPr/>
          </p:nvSpPr>
          <p:spPr bwMode="auto">
            <a:xfrm flipH="1" flipV="1">
              <a:off x="9592927" y="2619469"/>
              <a:ext cx="76200" cy="22098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矩形 163865"/>
            <p:cNvSpPr>
              <a:spLocks noChangeArrowheads="1"/>
            </p:cNvSpPr>
            <p:nvPr/>
          </p:nvSpPr>
          <p:spPr bwMode="auto">
            <a:xfrm>
              <a:off x="10888328" y="3610069"/>
              <a:ext cx="1125622" cy="6463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宋体" pitchFamily="2" charset="-122"/>
                </a:rPr>
                <a:t>颈外侧下深</a:t>
              </a:r>
              <a:r>
                <a:rPr lang="ja-JP" altLang="en-US" b="1" dirty="0">
                  <a:latin typeface="宋体" pitchFamily="2" charset="-122"/>
                </a:rPr>
                <a:t>L</a:t>
              </a:r>
            </a:p>
          </p:txBody>
        </p:sp>
        <p:sp>
          <p:nvSpPr>
            <p:cNvPr id="54" name="直接连接符 163866"/>
            <p:cNvSpPr>
              <a:spLocks noChangeShapeType="1"/>
            </p:cNvSpPr>
            <p:nvPr/>
          </p:nvSpPr>
          <p:spPr bwMode="auto">
            <a:xfrm flipH="1">
              <a:off x="9592927" y="4295869"/>
              <a:ext cx="1676400" cy="9906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直接连接符 163867"/>
            <p:cNvSpPr>
              <a:spLocks noChangeShapeType="1"/>
            </p:cNvSpPr>
            <p:nvPr/>
          </p:nvSpPr>
          <p:spPr bwMode="auto">
            <a:xfrm flipH="1">
              <a:off x="9669127" y="4295869"/>
              <a:ext cx="1600200" cy="5334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直接连接符 163868"/>
            <p:cNvSpPr>
              <a:spLocks noChangeShapeType="1"/>
            </p:cNvSpPr>
            <p:nvPr/>
          </p:nvSpPr>
          <p:spPr bwMode="auto">
            <a:xfrm flipH="1">
              <a:off x="9592927" y="4829269"/>
              <a:ext cx="76200" cy="4572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932495" y="806587"/>
            <a:ext cx="10259505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2168164" y="264321"/>
            <a:ext cx="5690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第六节  颈部淋巴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50335" y="65759"/>
            <a:ext cx="1543573" cy="932532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24900" y="1074503"/>
            <a:ext cx="22413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B0F0"/>
                </a:solidFill>
                <a:latin typeface="+mj-ea"/>
                <a:ea typeface="+mj-ea"/>
              </a:rPr>
              <a:t>三、颈外侧</a:t>
            </a:r>
            <a:r>
              <a:rPr lang="en-US" altLang="zh-CN" sz="2400" b="1" dirty="0" smtClean="0">
                <a:solidFill>
                  <a:srgbClr val="00B0F0"/>
                </a:solidFill>
                <a:latin typeface="+mj-ea"/>
                <a:ea typeface="+mj-ea"/>
              </a:rPr>
              <a:t>L.N</a:t>
            </a:r>
            <a:endParaRPr lang="zh-CN" altLang="en-US" sz="2400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grpSp>
        <p:nvGrpSpPr>
          <p:cNvPr id="3" name="组合 56"/>
          <p:cNvGrpSpPr/>
          <p:nvPr/>
        </p:nvGrpSpPr>
        <p:grpSpPr>
          <a:xfrm>
            <a:off x="7795034" y="82259"/>
            <a:ext cx="4309919" cy="4779451"/>
            <a:chOff x="7840327" y="562069"/>
            <a:chExt cx="4337050" cy="5334000"/>
          </a:xfrm>
        </p:grpSpPr>
        <p:pic>
          <p:nvPicPr>
            <p:cNvPr id="29" name="图片 163844" descr="头颈部淋巴"/>
            <p:cNvPicPr>
              <a:picLocks noChangeAspect="1" noChangeArrowheads="1"/>
            </p:cNvPicPr>
            <p:nvPr/>
          </p:nvPicPr>
          <p:blipFill>
            <a:blip r:embed="rId3">
              <a:lum bright="-12000" contrast="36000"/>
            </a:blip>
            <a:srcRect/>
            <a:stretch>
              <a:fillRect/>
            </a:stretch>
          </p:blipFill>
          <p:spPr bwMode="auto">
            <a:xfrm>
              <a:off x="7840327" y="562069"/>
              <a:ext cx="4337050" cy="533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文本框 163861"/>
            <p:cNvSpPr txBox="1">
              <a:spLocks noChangeArrowheads="1"/>
            </p:cNvSpPr>
            <p:nvPr/>
          </p:nvSpPr>
          <p:spPr bwMode="auto">
            <a:xfrm>
              <a:off x="7930862" y="2664736"/>
              <a:ext cx="1219200" cy="822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 dirty="0">
                  <a:latin typeface="宋体" pitchFamily="2" charset="-122"/>
                </a:rPr>
                <a:t>颈外侧上深</a:t>
              </a:r>
              <a:r>
                <a:rPr lang="en-US" altLang="zh-CN" b="1" dirty="0">
                  <a:latin typeface="宋体" pitchFamily="2" charset="-122"/>
                </a:rPr>
                <a:t>L</a:t>
              </a:r>
            </a:p>
          </p:txBody>
        </p:sp>
        <p:sp>
          <p:nvSpPr>
            <p:cNvPr id="32" name="直接连接符 163862"/>
            <p:cNvSpPr>
              <a:spLocks noChangeShapeType="1"/>
            </p:cNvSpPr>
            <p:nvPr/>
          </p:nvSpPr>
          <p:spPr bwMode="auto">
            <a:xfrm flipH="1">
              <a:off x="7840327" y="2619469"/>
              <a:ext cx="1752600" cy="4572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直接连接符 163863"/>
            <p:cNvSpPr>
              <a:spLocks noChangeShapeType="1"/>
            </p:cNvSpPr>
            <p:nvPr/>
          </p:nvSpPr>
          <p:spPr bwMode="auto">
            <a:xfrm flipH="1" flipV="1">
              <a:off x="7840327" y="3076669"/>
              <a:ext cx="1828800" cy="17526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直接连接符 163864"/>
            <p:cNvSpPr>
              <a:spLocks noChangeShapeType="1"/>
            </p:cNvSpPr>
            <p:nvPr/>
          </p:nvSpPr>
          <p:spPr bwMode="auto">
            <a:xfrm flipH="1" flipV="1">
              <a:off x="9592927" y="2619469"/>
              <a:ext cx="76200" cy="22098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矩形 163865"/>
            <p:cNvSpPr>
              <a:spLocks noChangeArrowheads="1"/>
            </p:cNvSpPr>
            <p:nvPr/>
          </p:nvSpPr>
          <p:spPr bwMode="auto">
            <a:xfrm>
              <a:off x="10888328" y="3610069"/>
              <a:ext cx="1125622" cy="6463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宋体" pitchFamily="2" charset="-122"/>
                </a:rPr>
                <a:t>颈外侧下深</a:t>
              </a:r>
              <a:r>
                <a:rPr lang="ja-JP" altLang="en-US" b="1" dirty="0">
                  <a:latin typeface="宋体" pitchFamily="2" charset="-122"/>
                </a:rPr>
                <a:t>L</a:t>
              </a:r>
            </a:p>
          </p:txBody>
        </p:sp>
        <p:sp>
          <p:nvSpPr>
            <p:cNvPr id="54" name="直接连接符 163866"/>
            <p:cNvSpPr>
              <a:spLocks noChangeShapeType="1"/>
            </p:cNvSpPr>
            <p:nvPr/>
          </p:nvSpPr>
          <p:spPr bwMode="auto">
            <a:xfrm flipH="1">
              <a:off x="9592927" y="4295869"/>
              <a:ext cx="1676400" cy="9906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直接连接符 163867"/>
            <p:cNvSpPr>
              <a:spLocks noChangeShapeType="1"/>
            </p:cNvSpPr>
            <p:nvPr/>
          </p:nvSpPr>
          <p:spPr bwMode="auto">
            <a:xfrm flipH="1">
              <a:off x="9669127" y="4295869"/>
              <a:ext cx="1600200" cy="5334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直接连接符 163868"/>
            <p:cNvSpPr>
              <a:spLocks noChangeShapeType="1"/>
            </p:cNvSpPr>
            <p:nvPr/>
          </p:nvSpPr>
          <p:spPr bwMode="auto">
            <a:xfrm flipH="1">
              <a:off x="9592927" y="4829269"/>
              <a:ext cx="76200" cy="4572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5" name="矩形 152581"/>
          <p:cNvSpPr>
            <a:spLocks noChangeArrowheads="1"/>
          </p:cNvSpPr>
          <p:nvPr/>
        </p:nvSpPr>
        <p:spPr bwMode="auto">
          <a:xfrm>
            <a:off x="517569" y="1616716"/>
            <a:ext cx="34290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颈内</a:t>
            </a:r>
            <a:r>
              <a:rPr lang="en-US" altLang="zh-CN" sz="20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V</a:t>
            </a:r>
            <a:r>
              <a:rPr lang="zh-CN" altLang="en-US" sz="20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二腹肌</a:t>
            </a:r>
            <a:r>
              <a:rPr lang="ja-JP" altLang="en-US" sz="2000" b="1" dirty="0" smtClean="0">
                <a:solidFill>
                  <a:schemeClr val="accent4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L</a:t>
            </a:r>
            <a:r>
              <a:rPr lang="en-US" altLang="ja-JP" sz="2000" b="1" dirty="0" smtClean="0">
                <a:solidFill>
                  <a:schemeClr val="accent4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.N</a:t>
            </a:r>
            <a:r>
              <a:rPr lang="zh-CN" altLang="en-US" sz="2000" b="1" dirty="0" smtClean="0">
                <a:solidFill>
                  <a:schemeClr val="accent4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ja-JP" altLang="en-US" sz="2000" b="1" dirty="0" smtClean="0">
                <a:solidFill>
                  <a:schemeClr val="accent4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角L</a:t>
            </a:r>
            <a:r>
              <a:rPr lang="en-US" altLang="ja-JP" sz="2000" b="1" dirty="0" smtClean="0">
                <a:solidFill>
                  <a:schemeClr val="accent4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.N</a:t>
            </a:r>
            <a:r>
              <a:rPr lang="zh-CN" altLang="en-US" sz="2000" b="1" dirty="0" smtClean="0">
                <a:solidFill>
                  <a:schemeClr val="accent4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ja-JP" altLang="en-US" sz="2000" b="1" dirty="0">
              <a:solidFill>
                <a:schemeClr val="accent4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文本框 152585"/>
          <p:cNvSpPr txBox="1">
            <a:spLocks noChangeArrowheads="1"/>
          </p:cNvSpPr>
          <p:nvPr/>
        </p:nvSpPr>
        <p:spPr bwMode="auto">
          <a:xfrm>
            <a:off x="559058" y="2532659"/>
            <a:ext cx="5742154" cy="40011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+mj-ea"/>
                <a:ea typeface="+mj-ea"/>
              </a:rPr>
              <a:t>鼻咽部、腭扁桃体、舌根部癌转移较早累及的</a:t>
            </a:r>
            <a:r>
              <a:rPr lang="ja-JP" altLang="en-US" sz="2000" b="1" dirty="0" smtClean="0">
                <a:latin typeface="微软雅黑" pitchFamily="34" charset="-122"/>
                <a:ea typeface="微软雅黑" pitchFamily="34" charset="-122"/>
              </a:rPr>
              <a:t>L</a:t>
            </a:r>
            <a:r>
              <a:rPr lang="en-US" altLang="ja-JP" sz="2000" b="1" dirty="0" smtClean="0">
                <a:latin typeface="微软雅黑" pitchFamily="34" charset="-122"/>
                <a:ea typeface="微软雅黑" pitchFamily="34" charset="-122"/>
              </a:rPr>
              <a:t>.N</a:t>
            </a:r>
            <a:endParaRPr lang="ja-JP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557195" y="3453618"/>
            <a:ext cx="469383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外侧：斜方肌与肩胛舌骨肌下腹交角处</a:t>
            </a:r>
            <a:endParaRPr lang="zh-CN" altLang="en-US" sz="20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552834" y="3902124"/>
            <a:ext cx="249820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内侧：前斜角肌前方</a:t>
            </a:r>
            <a:endParaRPr lang="zh-CN" altLang="en-US" sz="20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Text Box 13"/>
          <p:cNvSpPr txBox="1">
            <a:spLocks noChangeArrowheads="1"/>
          </p:cNvSpPr>
          <p:nvPr/>
        </p:nvSpPr>
        <p:spPr bwMode="auto">
          <a:xfrm>
            <a:off x="555670" y="2030710"/>
            <a:ext cx="440563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收纳鼻咽部、腭扁桃体、舌根的淋巴</a:t>
            </a:r>
            <a:endParaRPr lang="zh-CN" altLang="en-US" sz="20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矩形 152581"/>
          <p:cNvSpPr>
            <a:spLocks noChangeArrowheads="1"/>
          </p:cNvSpPr>
          <p:nvPr/>
        </p:nvSpPr>
        <p:spPr bwMode="auto">
          <a:xfrm>
            <a:off x="516068" y="3081801"/>
            <a:ext cx="166581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accent4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锁骨上</a:t>
            </a:r>
            <a:r>
              <a:rPr lang="ja-JP" altLang="en-US" sz="2000" b="1" dirty="0" smtClean="0">
                <a:solidFill>
                  <a:schemeClr val="accent4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L</a:t>
            </a:r>
            <a:r>
              <a:rPr lang="en-US" altLang="ja-JP" sz="2000" b="1" dirty="0" smtClean="0">
                <a:solidFill>
                  <a:schemeClr val="accent4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.N</a:t>
            </a:r>
            <a:endParaRPr lang="ja-JP" altLang="en-US" sz="2000" b="1" dirty="0">
              <a:solidFill>
                <a:schemeClr val="accent4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3412082" y="3945888"/>
            <a:ext cx="1440594" cy="400110"/>
          </a:xfrm>
          <a:prstGeom prst="rect">
            <a:avLst/>
          </a:prstGeom>
          <a:solidFill>
            <a:srgbClr val="7030A0"/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zh-CN" altLang="en-US" sz="2000" b="1" dirty="0" smtClean="0">
                <a:solidFill>
                  <a:schemeClr val="accent4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斜角肌</a:t>
            </a:r>
            <a:r>
              <a:rPr lang="en-US" altLang="zh-CN" sz="2000" b="1" dirty="0" smtClean="0">
                <a:solidFill>
                  <a:schemeClr val="accent4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L.N</a:t>
            </a:r>
            <a:endParaRPr lang="zh-CN" altLang="en-US" sz="2000" b="1" dirty="0">
              <a:solidFill>
                <a:schemeClr val="accent4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7" name="右箭头 56"/>
          <p:cNvSpPr/>
          <p:nvPr/>
        </p:nvSpPr>
        <p:spPr>
          <a:xfrm>
            <a:off x="3041987" y="4028798"/>
            <a:ext cx="280657" cy="262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圆角矩形 63"/>
          <p:cNvSpPr/>
          <p:nvPr/>
        </p:nvSpPr>
        <p:spPr>
          <a:xfrm>
            <a:off x="443622" y="4608217"/>
            <a:ext cx="10266628" cy="20732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1760050" y="6306932"/>
            <a:ext cx="44890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左侧：</a:t>
            </a:r>
            <a:r>
              <a:rPr lang="en-US" altLang="zh-CN" sz="2000" b="1" dirty="0" smtClean="0">
                <a:solidFill>
                  <a:srgbClr val="FF0000"/>
                </a:solidFill>
                <a:latin typeface="+mj-ea"/>
                <a:ea typeface="+mj-ea"/>
              </a:rPr>
              <a:t>Virchow</a:t>
            </a:r>
            <a:r>
              <a:rPr lang="zh-CN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淋巴结（魏尔啸</a:t>
            </a:r>
            <a:r>
              <a:rPr lang="en-US" altLang="zh-CN" sz="2000" b="1" dirty="0" smtClean="0">
                <a:solidFill>
                  <a:srgbClr val="FF0000"/>
                </a:solidFill>
                <a:latin typeface="+mj-ea"/>
                <a:ea typeface="+mj-ea"/>
              </a:rPr>
              <a:t>L.N</a:t>
            </a:r>
            <a:r>
              <a:rPr lang="zh-CN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）</a:t>
            </a:r>
            <a:endParaRPr lang="zh-CN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9" name="Text Box 13"/>
          <p:cNvSpPr txBox="1">
            <a:spLocks noChangeArrowheads="1"/>
          </p:cNvSpPr>
          <p:nvPr/>
        </p:nvSpPr>
        <p:spPr bwMode="auto">
          <a:xfrm>
            <a:off x="475905" y="4650818"/>
            <a:ext cx="55707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触诊部位：胸锁乳突肌后缘与锁骨上缘的交角处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60" name="Text Box 13"/>
          <p:cNvSpPr txBox="1">
            <a:spLocks noChangeArrowheads="1"/>
          </p:cNvSpPr>
          <p:nvPr/>
        </p:nvSpPr>
        <p:spPr bwMode="auto">
          <a:xfrm>
            <a:off x="482059" y="5065086"/>
            <a:ext cx="3262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特点：输出淋巴管汇成颈干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61" name="Text Box 13"/>
          <p:cNvSpPr txBox="1">
            <a:spLocks noChangeArrowheads="1"/>
          </p:cNvSpPr>
          <p:nvPr/>
        </p:nvSpPr>
        <p:spPr bwMode="auto">
          <a:xfrm>
            <a:off x="474404" y="5916737"/>
            <a:ext cx="1467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临床意义：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62" name="Text Box 13"/>
          <p:cNvSpPr txBox="1">
            <a:spLocks noChangeArrowheads="1"/>
          </p:cNvSpPr>
          <p:nvPr/>
        </p:nvSpPr>
        <p:spPr bwMode="auto">
          <a:xfrm>
            <a:off x="1241010" y="5470970"/>
            <a:ext cx="3262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缺乏淋巴瓣，淋巴液易逆流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63" name="Text Box 13"/>
          <p:cNvSpPr txBox="1">
            <a:spLocks noChangeArrowheads="1"/>
          </p:cNvSpPr>
          <p:nvPr/>
        </p:nvSpPr>
        <p:spPr bwMode="auto">
          <a:xfrm>
            <a:off x="1773636" y="5913066"/>
            <a:ext cx="91743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/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食管癌和胃癌后期，癌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可经胸导管、左颈干逆流至左锁骨上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L.N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zh-CN" altLang="en-US" sz="2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斜角肌</a:t>
            </a:r>
            <a:r>
              <a:rPr lang="en-US" altLang="zh-CN" sz="2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L.N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en-US" sz="20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9650994" y="4128380"/>
            <a:ext cx="298765" cy="2987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animBg="1"/>
      <p:bldP spid="39" grpId="0"/>
      <p:bldP spid="47" grpId="0"/>
      <p:bldP spid="50" grpId="0"/>
      <p:bldP spid="51" grpId="0"/>
      <p:bldP spid="52" grpId="0" animBg="1"/>
      <p:bldP spid="57" grpId="0" animBg="1"/>
      <p:bldP spid="64" grpId="0" animBg="1"/>
      <p:bldP spid="58" grpId="0"/>
      <p:bldP spid="59" grpId="0"/>
      <p:bldP spid="60" grpId="0"/>
      <p:bldP spid="61" grpId="0"/>
      <p:bldP spid="62" grpId="0"/>
      <p:bldP spid="63" grpId="0"/>
      <p:bldP spid="6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Users\pc02\Desktop\Glytuyr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612" y="1542944"/>
            <a:ext cx="11343064" cy="3247171"/>
          </a:xfrm>
          <a:prstGeom prst="rect">
            <a:avLst/>
          </a:prstGeom>
          <a:noFill/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82788" y="909831"/>
            <a:ext cx="26965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颈部深筋膜及其间隙</a:t>
            </a:r>
            <a:endParaRPr lang="zh-CN" altLang="en-US" sz="2000" b="1" dirty="0">
              <a:solidFill>
                <a:schemeClr val="accent3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圆角矩形 50"/>
          <p:cNvSpPr/>
          <p:nvPr/>
        </p:nvSpPr>
        <p:spPr>
          <a:xfrm>
            <a:off x="778598" y="4825499"/>
            <a:ext cx="7976103" cy="1720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1932495" y="806587"/>
            <a:ext cx="10259505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2168165" y="264321"/>
            <a:ext cx="4207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第一节  概述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06794" y="1078500"/>
            <a:ext cx="17844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00B0F0"/>
                </a:solidFill>
                <a:latin typeface="+mj-ea"/>
                <a:ea typeface="+mj-ea"/>
              </a:rPr>
              <a:t>3. </a:t>
            </a:r>
            <a:r>
              <a:rPr lang="zh-CN" altLang="en-US" sz="2400" b="1" dirty="0" smtClean="0">
                <a:solidFill>
                  <a:srgbClr val="00B0F0"/>
                </a:solidFill>
                <a:latin typeface="+mj-ea"/>
                <a:ea typeface="+mj-ea"/>
              </a:rPr>
              <a:t>体表标志</a:t>
            </a:r>
            <a:endParaRPr lang="zh-CN" altLang="en-US" sz="2400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50335" y="65759"/>
            <a:ext cx="1543573" cy="932532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3" name="Text Box 13"/>
          <p:cNvSpPr txBox="1">
            <a:spLocks noChangeArrowheads="1"/>
          </p:cNvSpPr>
          <p:nvPr/>
        </p:nvSpPr>
        <p:spPr bwMode="auto">
          <a:xfrm>
            <a:off x="572645" y="2094013"/>
            <a:ext cx="14141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甲状软骨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569152" y="1661000"/>
            <a:ext cx="9012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舌骨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66" name="Text Box 13"/>
          <p:cNvSpPr txBox="1">
            <a:spLocks noChangeArrowheads="1"/>
          </p:cNvSpPr>
          <p:nvPr/>
        </p:nvSpPr>
        <p:spPr bwMode="auto">
          <a:xfrm>
            <a:off x="574043" y="2532599"/>
            <a:ext cx="14141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环状软骨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68" name="Text Box 13"/>
          <p:cNvSpPr txBox="1">
            <a:spLocks noChangeArrowheads="1"/>
          </p:cNvSpPr>
          <p:nvPr/>
        </p:nvSpPr>
        <p:spPr bwMode="auto">
          <a:xfrm>
            <a:off x="2070737" y="1665910"/>
            <a:ext cx="1670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胸锁乳突肌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71" name="Text Box 13"/>
          <p:cNvSpPr txBox="1">
            <a:spLocks noChangeArrowheads="1"/>
          </p:cNvSpPr>
          <p:nvPr/>
        </p:nvSpPr>
        <p:spPr bwMode="auto">
          <a:xfrm>
            <a:off x="2072135" y="2096131"/>
            <a:ext cx="1670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锁骨上大窝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74" name="Text Box 13"/>
          <p:cNvSpPr txBox="1">
            <a:spLocks noChangeArrowheads="1"/>
          </p:cNvSpPr>
          <p:nvPr/>
        </p:nvSpPr>
        <p:spPr bwMode="auto">
          <a:xfrm>
            <a:off x="2067773" y="2536960"/>
            <a:ext cx="14141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胸骨上窝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569666" y="3013031"/>
            <a:ext cx="16786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rgbClr val="0070C0"/>
                </a:solidFill>
                <a:latin typeface="+mj-ea"/>
                <a:ea typeface="+mj-ea"/>
              </a:rPr>
              <a:t>锁骨上小窝</a:t>
            </a:r>
            <a:endParaRPr lang="zh-CN" altLang="en-US" sz="20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pic>
        <p:nvPicPr>
          <p:cNvPr id="2050" name="Picture 2" descr="F:\教学资源\精品课程建设资料(解剖学）\精品课程图片\运动系统\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9067" y="442097"/>
            <a:ext cx="5229225" cy="5991225"/>
          </a:xfrm>
          <a:prstGeom prst="rect">
            <a:avLst/>
          </a:prstGeom>
          <a:noFill/>
        </p:spPr>
      </p:pic>
      <p:sp>
        <p:nvSpPr>
          <p:cNvPr id="75" name="椭圆 74"/>
          <p:cNvSpPr/>
          <p:nvPr/>
        </p:nvSpPr>
        <p:spPr>
          <a:xfrm>
            <a:off x="9335633" y="2455818"/>
            <a:ext cx="496389" cy="24384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9244193" y="3226526"/>
            <a:ext cx="496389" cy="24384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9274673" y="3936274"/>
            <a:ext cx="496389" cy="24384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7698422" y="4841966"/>
            <a:ext cx="496389" cy="24384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9274673" y="5286103"/>
            <a:ext cx="496389" cy="24384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8591050" y="5081452"/>
            <a:ext cx="496389" cy="24384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830931" y="3464483"/>
            <a:ext cx="68531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+mj-ea"/>
                <a:ea typeface="+mj-ea"/>
              </a:rPr>
              <a:t>锁骨内侧端上缘，胸锁乳突肌的胸骨头与锁骨头之间凹陷处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835278" y="3886862"/>
            <a:ext cx="65966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+mj-ea"/>
                <a:ea typeface="+mj-ea"/>
              </a:rPr>
              <a:t>深面分别有左锁骨下动脉和头臂干分叉，外侧有颈内静脉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830916" y="4300532"/>
            <a:ext cx="3262432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+mj-ea"/>
                <a:ea typeface="+mj-ea"/>
              </a:rPr>
              <a:t>颈内静脉穿刺插管部位之一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828903" y="4887432"/>
            <a:ext cx="81355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+mj-ea"/>
                <a:ea typeface="+mj-ea"/>
              </a:rPr>
              <a:t>右侧粗，与头臂静脉、上腔静脉三者几乎成一直线，宜选在右侧进行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830301" y="5281441"/>
            <a:ext cx="544892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 smtClean="0">
                <a:latin typeface="+mj-ea"/>
                <a:ea typeface="+mj-ea"/>
              </a:rPr>
              <a:t>部位：①常选在胸锁乳突肌前缘中点或稍上方</a:t>
            </a:r>
            <a:endParaRPr lang="en-US" altLang="zh-CN" sz="2000" b="1" dirty="0" smtClean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 smtClean="0">
                <a:latin typeface="+mj-ea"/>
                <a:ea typeface="+mj-ea"/>
              </a:rPr>
              <a:t>          ②在胸锁乳突肌后缘中、下</a:t>
            </a:r>
            <a:r>
              <a:rPr lang="en-US" altLang="zh-CN" sz="2000" b="1" dirty="0" smtClean="0">
                <a:latin typeface="+mj-ea"/>
                <a:ea typeface="+mj-ea"/>
              </a:rPr>
              <a:t>1/3</a:t>
            </a:r>
            <a:r>
              <a:rPr lang="zh-CN" altLang="en-US" sz="2000" b="1" dirty="0" smtClean="0">
                <a:latin typeface="+mj-ea"/>
                <a:ea typeface="+mj-ea"/>
              </a:rPr>
              <a:t>交界处</a:t>
            </a:r>
            <a:endParaRPr lang="en-US" altLang="zh-CN" sz="2000" b="1" dirty="0" smtClean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 smtClean="0">
                <a:latin typeface="+mj-ea"/>
                <a:ea typeface="+mj-ea"/>
              </a:rPr>
              <a:t>          ③该肌的两头之间的三角形间隙内进行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pic>
        <p:nvPicPr>
          <p:cNvPr id="30721" name="Picture 1" descr="C:\Users\pc02\Desktop\timg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68697" y="0"/>
            <a:ext cx="4623303" cy="4034568"/>
          </a:xfrm>
          <a:prstGeom prst="rect">
            <a:avLst/>
          </a:prstGeom>
          <a:noFill/>
        </p:spPr>
      </p:pic>
      <p:pic>
        <p:nvPicPr>
          <p:cNvPr id="30722" name="Picture 2" descr="C:\Users\pc02\Desktop\u=3473026382,516243236&amp;fm=26&amp;gp=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93169" y="-1"/>
            <a:ext cx="5798832" cy="353990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2" grpId="0"/>
      <p:bldP spid="75" grpId="0" animBg="1"/>
      <p:bldP spid="78" grpId="0" animBg="1"/>
      <p:bldP spid="81" grpId="0" animBg="1"/>
      <p:bldP spid="82" grpId="0" animBg="1"/>
      <p:bldP spid="83" grpId="0" animBg="1"/>
      <p:bldP spid="34" grpId="0" animBg="1"/>
      <p:bldP spid="34" grpId="1" animBg="1"/>
      <p:bldP spid="36" grpId="0"/>
      <p:bldP spid="39" grpId="0"/>
      <p:bldP spid="47" grpId="0" animBg="1"/>
      <p:bldP spid="48" grpId="0"/>
      <p:bldP spid="4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82788" y="909831"/>
            <a:ext cx="11576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颈部肌</a:t>
            </a:r>
            <a:endParaRPr lang="zh-CN" altLang="en-US" sz="2000" b="1" dirty="0">
              <a:solidFill>
                <a:schemeClr val="accent3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81923" name="Picture 3" descr="C:\Users\pc02\Desktop\Glytv0l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0190" y="-8390"/>
            <a:ext cx="6595696" cy="6879103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82788" y="909831"/>
            <a:ext cx="10935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颈部</a:t>
            </a:r>
            <a:r>
              <a:rPr lang="en-US" altLang="zh-CN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A</a:t>
            </a:r>
            <a:endParaRPr lang="zh-CN" altLang="en-US" sz="2000" b="1" dirty="0">
              <a:solidFill>
                <a:schemeClr val="accent3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83970" name="Picture 2" descr="C:\Users\pc02\Desktop\Glytv2a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9204" y="0"/>
            <a:ext cx="788135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82788" y="909831"/>
            <a:ext cx="10935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颈部</a:t>
            </a:r>
            <a:r>
              <a:rPr lang="en-US" altLang="zh-CN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V</a:t>
            </a:r>
            <a:endParaRPr lang="zh-CN" altLang="en-US" sz="2000" b="1" dirty="0">
              <a:solidFill>
                <a:schemeClr val="accent3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83971" name="Picture 3" descr="C:\Users\pc02\Desktop\Glytuzr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196" y="1330965"/>
            <a:ext cx="10346098" cy="5304727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82788" y="909831"/>
            <a:ext cx="10422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颈部</a:t>
            </a:r>
            <a:r>
              <a:rPr lang="en-US" altLang="zh-CN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L</a:t>
            </a:r>
            <a:endParaRPr lang="zh-CN" altLang="en-US" sz="2000" b="1" dirty="0">
              <a:solidFill>
                <a:schemeClr val="accent3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84994" name="Picture 2" descr="C:\Users\pc02\Desktop\Glytv1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6127" y="0"/>
            <a:ext cx="720564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82788" y="909831"/>
            <a:ext cx="11192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颈部</a:t>
            </a:r>
            <a:r>
              <a:rPr lang="en-US" altLang="zh-CN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N</a:t>
            </a:r>
            <a:endParaRPr lang="zh-CN" altLang="en-US" sz="2000" b="1" dirty="0">
              <a:solidFill>
                <a:schemeClr val="accent3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86018" name="Picture 2" descr="C:\Users\pc02\Desktop\Glytv31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004" y="1325851"/>
            <a:ext cx="7397866" cy="5179811"/>
          </a:xfrm>
          <a:prstGeom prst="rect">
            <a:avLst/>
          </a:prstGeom>
          <a:noFill/>
        </p:spPr>
      </p:pic>
      <p:pic>
        <p:nvPicPr>
          <p:cNvPr id="86019" name="Picture 3" descr="C:\Users\pc02\Desktop\Glytuww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7050" y="-8389"/>
            <a:ext cx="424583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>
            <a:off x="311085" y="5184742"/>
            <a:ext cx="7411039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lgDashDot"/>
          </a:ln>
          <a:effectLst>
            <a:reflection blurRad="6350" stA="50000" endA="300" endPos="90000" dist="50800" dir="5400000" sy="-100000" algn="bl" rotWithShape="0"/>
          </a:effectLst>
          <a:scene3d>
            <a:camera prst="perspectiveRelaxed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311084" y="2658359"/>
            <a:ext cx="7411039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lgDashDot"/>
          </a:ln>
          <a:effectLst>
            <a:reflection blurRad="6350" stA="50000" endA="300" endPos="90000" dist="50800" dir="5400000" sy="-100000" algn="bl" rotWithShape="0"/>
          </a:effectLst>
          <a:scene3d>
            <a:camera prst="perspectiveRelaxed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11083" y="4451022"/>
            <a:ext cx="7411039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lgDashDot"/>
          </a:ln>
          <a:effectLst>
            <a:reflection blurRad="6350" stA="50000" endA="300" endPos="90000" dist="50800" dir="5400000" sy="-100000" algn="bl" rotWithShape="0"/>
          </a:effectLst>
          <a:scene3d>
            <a:camera prst="perspectiveRelaxed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淘宝网chenying0907出品 21"/>
          <p:cNvSpPr txBox="1"/>
          <p:nvPr/>
        </p:nvSpPr>
        <p:spPr>
          <a:xfrm>
            <a:off x="2067938" y="3169125"/>
            <a:ext cx="3843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谢谢观看</a:t>
            </a:r>
          </a:p>
        </p:txBody>
      </p:sp>
      <p:sp>
        <p:nvSpPr>
          <p:cNvPr id="23" name="淘宝网chenying0907出品 22"/>
          <p:cNvSpPr txBox="1"/>
          <p:nvPr/>
        </p:nvSpPr>
        <p:spPr>
          <a:xfrm>
            <a:off x="869155" y="4587049"/>
            <a:ext cx="24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淘宝网chenying0907出品 23"/>
          <p:cNvSpPr txBox="1"/>
          <p:nvPr/>
        </p:nvSpPr>
        <p:spPr>
          <a:xfrm>
            <a:off x="3828062" y="4603827"/>
            <a:ext cx="3616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QQ</a:t>
            </a:r>
            <a:r>
              <a:rPr lang="zh-CN" altLang="en-US" sz="2400" b="1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400" b="1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1417670471</a:t>
            </a:r>
            <a:endParaRPr lang="zh-CN" altLang="en-US" sz="2400" b="1" dirty="0">
              <a:solidFill>
                <a:schemeClr val="accent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淘宝网chenying0907出品 25"/>
          <p:cNvSpPr txBox="1"/>
          <p:nvPr/>
        </p:nvSpPr>
        <p:spPr>
          <a:xfrm>
            <a:off x="1571452" y="387303"/>
            <a:ext cx="372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华文行楷" pitchFamily="2" charset="-122"/>
                <a:ea typeface="华文行楷" pitchFamily="2" charset="-122"/>
              </a:rPr>
              <a:t>曲靖医学高等专科学校</a:t>
            </a:r>
            <a:endParaRPr lang="zh-CN" altLang="en-US" sz="2400" b="1" dirty="0"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28" name="Picture 2" descr="C:\Users\pc02\Desktop\QQ图片201808280835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230" y="193647"/>
            <a:ext cx="906724" cy="90672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  <p:bldLst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932495" y="806587"/>
            <a:ext cx="10259505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2168165" y="264321"/>
            <a:ext cx="4207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第一节  概述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06794" y="1078500"/>
            <a:ext cx="17844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00B0F0"/>
                </a:solidFill>
                <a:latin typeface="+mj-ea"/>
                <a:ea typeface="+mj-ea"/>
              </a:rPr>
              <a:t>4. </a:t>
            </a:r>
            <a:r>
              <a:rPr lang="zh-CN" altLang="en-US" sz="2400" b="1" dirty="0" smtClean="0">
                <a:solidFill>
                  <a:srgbClr val="00B0F0"/>
                </a:solidFill>
                <a:latin typeface="+mj-ea"/>
                <a:ea typeface="+mj-ea"/>
              </a:rPr>
              <a:t>体表投影</a:t>
            </a:r>
            <a:endParaRPr lang="zh-CN" altLang="en-US" sz="2400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50335" y="65759"/>
            <a:ext cx="1543573" cy="932532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3" name="Text Box 13"/>
          <p:cNvSpPr txBox="1">
            <a:spLocks noChangeArrowheads="1"/>
          </p:cNvSpPr>
          <p:nvPr/>
        </p:nvSpPr>
        <p:spPr bwMode="auto">
          <a:xfrm>
            <a:off x="546518" y="2773315"/>
            <a:ext cx="16065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锁骨下</a:t>
            </a: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A</a:t>
            </a: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：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543025" y="1634873"/>
            <a:ext cx="23118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颈总</a:t>
            </a: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A</a:t>
            </a: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和颈外</a:t>
            </a: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A</a:t>
            </a: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：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6" name="Text Box 13"/>
          <p:cNvSpPr txBox="1">
            <a:spLocks noChangeArrowheads="1"/>
          </p:cNvSpPr>
          <p:nvPr/>
        </p:nvSpPr>
        <p:spPr bwMode="auto">
          <a:xfrm>
            <a:off x="547916" y="4213436"/>
            <a:ext cx="1340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颈外</a:t>
            </a: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V</a:t>
            </a: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：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8" name="Text Box 13"/>
          <p:cNvSpPr txBox="1">
            <a:spLocks noChangeArrowheads="1"/>
          </p:cNvSpPr>
          <p:nvPr/>
        </p:nvSpPr>
        <p:spPr bwMode="auto">
          <a:xfrm>
            <a:off x="542156" y="4728478"/>
            <a:ext cx="14141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胸膜顶：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1" name="Text Box 13"/>
          <p:cNvSpPr txBox="1">
            <a:spLocks noChangeArrowheads="1"/>
          </p:cNvSpPr>
          <p:nvPr/>
        </p:nvSpPr>
        <p:spPr bwMode="auto">
          <a:xfrm>
            <a:off x="543554" y="5228027"/>
            <a:ext cx="11576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颈丛：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74" name="Text Box 13"/>
          <p:cNvSpPr txBox="1">
            <a:spLocks noChangeArrowheads="1"/>
          </p:cNvSpPr>
          <p:nvPr/>
        </p:nvSpPr>
        <p:spPr bwMode="auto">
          <a:xfrm>
            <a:off x="547901" y="5763623"/>
            <a:ext cx="11576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臂丛：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2841279" y="3422090"/>
            <a:ext cx="30059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至锁骨上缘中点的弓形线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721638" y="2187865"/>
            <a:ext cx="3262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乳突尖与下颌角连线中点至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54" name="Text Box 13"/>
          <p:cNvSpPr txBox="1">
            <a:spLocks noChangeArrowheads="1"/>
          </p:cNvSpPr>
          <p:nvPr/>
        </p:nvSpPr>
        <p:spPr bwMode="auto">
          <a:xfrm>
            <a:off x="1710560" y="4209074"/>
            <a:ext cx="30059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下颌角至锁骨中点的连线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55" name="Text Box 13"/>
          <p:cNvSpPr txBox="1">
            <a:spLocks noChangeArrowheads="1"/>
          </p:cNvSpPr>
          <p:nvPr/>
        </p:nvSpPr>
        <p:spPr bwMode="auto">
          <a:xfrm>
            <a:off x="1800599" y="4724116"/>
            <a:ext cx="28039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锁骨内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1/3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上方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2~3cm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1549436" y="5223665"/>
            <a:ext cx="30059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胸锁乳突肌后缘中点浅出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62" name="AutoShape 21"/>
          <p:cNvSpPr>
            <a:spLocks/>
          </p:cNvSpPr>
          <p:nvPr/>
        </p:nvSpPr>
        <p:spPr bwMode="auto">
          <a:xfrm>
            <a:off x="3989297" y="2214200"/>
            <a:ext cx="108000" cy="396000"/>
          </a:xfrm>
          <a:prstGeom prst="leftBrace">
            <a:avLst>
              <a:gd name="adj1" fmla="val 75000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2823" y="2392330"/>
            <a:ext cx="19800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+mj-ea"/>
                <a:ea typeface="+mj-ea"/>
              </a:rPr>
              <a:t>左：锁骨上小窝</a:t>
            </a:r>
            <a:endParaRPr lang="zh-CN" altLang="en-US" sz="20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4109330" y="1980186"/>
            <a:ext cx="17235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+mj-ea"/>
                <a:ea typeface="+mj-ea"/>
              </a:rPr>
              <a:t>右：胸锁关节</a:t>
            </a:r>
            <a:endParaRPr lang="zh-CN" altLang="en-US" sz="20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69" name="AutoShape 21"/>
          <p:cNvSpPr>
            <a:spLocks/>
          </p:cNvSpPr>
          <p:nvPr/>
        </p:nvSpPr>
        <p:spPr bwMode="auto">
          <a:xfrm flipH="1">
            <a:off x="2678656" y="3437779"/>
            <a:ext cx="108000" cy="396000"/>
          </a:xfrm>
          <a:prstGeom prst="leftBrace">
            <a:avLst>
              <a:gd name="adj1" fmla="val 75000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0" name="Text Box 13"/>
          <p:cNvSpPr txBox="1">
            <a:spLocks noChangeArrowheads="1"/>
          </p:cNvSpPr>
          <p:nvPr/>
        </p:nvSpPr>
        <p:spPr bwMode="auto">
          <a:xfrm>
            <a:off x="729541" y="3633326"/>
            <a:ext cx="19800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+mj-ea"/>
                <a:ea typeface="+mj-ea"/>
              </a:rPr>
              <a:t>左：锁骨上小窝</a:t>
            </a:r>
            <a:endParaRPr lang="zh-CN" altLang="en-US" sz="20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726048" y="3221182"/>
            <a:ext cx="17235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+mj-ea"/>
                <a:ea typeface="+mj-ea"/>
              </a:rPr>
              <a:t>右：胸锁关节</a:t>
            </a:r>
            <a:endParaRPr lang="zh-CN" altLang="en-US" sz="20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pic>
        <p:nvPicPr>
          <p:cNvPr id="3075" name="Picture 3" descr="F:\教学资源\精品课程建设资料(解剖学）\精品课程图片\运动系统\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4607" y="-8710"/>
            <a:ext cx="5277394" cy="4753097"/>
          </a:xfrm>
          <a:prstGeom prst="rect">
            <a:avLst/>
          </a:prstGeom>
          <a:noFill/>
        </p:spPr>
      </p:pic>
      <p:cxnSp>
        <p:nvCxnSpPr>
          <p:cNvPr id="47" name="直接连接符 46"/>
          <p:cNvCxnSpPr/>
          <p:nvPr/>
        </p:nvCxnSpPr>
        <p:spPr>
          <a:xfrm>
            <a:off x="8752114" y="879566"/>
            <a:ext cx="1079863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rot="16200000" flipH="1">
            <a:off x="8334103" y="1994263"/>
            <a:ext cx="2930434" cy="10058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9427010" y="2538549"/>
            <a:ext cx="762001" cy="43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9533909" y="3023701"/>
            <a:ext cx="8899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+mj-ea"/>
                <a:ea typeface="+mj-ea"/>
              </a:rPr>
              <a:t>颈总</a:t>
            </a:r>
            <a:r>
              <a:rPr lang="en-US" altLang="zh-CN" sz="2000" b="1" dirty="0" smtClean="0">
                <a:solidFill>
                  <a:srgbClr val="0070C0"/>
                </a:solidFill>
                <a:latin typeface="+mj-ea"/>
                <a:ea typeface="+mj-ea"/>
              </a:rPr>
              <a:t>A</a:t>
            </a:r>
            <a:endParaRPr lang="zh-CN" altLang="en-US" sz="20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9103695" y="1671032"/>
            <a:ext cx="8899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+mj-ea"/>
                <a:ea typeface="+mj-ea"/>
              </a:rPr>
              <a:t>颈外</a:t>
            </a:r>
            <a:r>
              <a:rPr lang="en-US" altLang="zh-CN" sz="2000" b="1" dirty="0" smtClean="0">
                <a:solidFill>
                  <a:srgbClr val="0070C0"/>
                </a:solidFill>
                <a:latin typeface="+mj-ea"/>
                <a:ea typeface="+mj-ea"/>
              </a:rPr>
              <a:t>A</a:t>
            </a:r>
            <a:endParaRPr lang="zh-CN" altLang="en-US" sz="20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pic>
        <p:nvPicPr>
          <p:cNvPr id="3074" name="Picture 2" descr="F:\教学资源\精品课程建设资料(解剖学）\精品课程图片\运动系统\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1694" y="2037806"/>
            <a:ext cx="5270306" cy="4815853"/>
          </a:xfrm>
          <a:prstGeom prst="rect">
            <a:avLst/>
          </a:prstGeom>
          <a:noFill/>
        </p:spPr>
      </p:pic>
      <p:sp>
        <p:nvSpPr>
          <p:cNvPr id="60" name="Text Box 13"/>
          <p:cNvSpPr txBox="1">
            <a:spLocks noChangeArrowheads="1"/>
          </p:cNvSpPr>
          <p:nvPr/>
        </p:nvSpPr>
        <p:spPr bwMode="auto">
          <a:xfrm>
            <a:off x="1553783" y="5759261"/>
            <a:ext cx="64492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胸锁乳突肌中、下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1/3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交点与锁骨中、外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1/3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交点的连线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932495" y="806587"/>
            <a:ext cx="10259505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2168165" y="264321"/>
            <a:ext cx="4207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第一节  概述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06794" y="1078500"/>
            <a:ext cx="27077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00B0F0"/>
                </a:solidFill>
                <a:latin typeface="+mj-ea"/>
                <a:ea typeface="+mj-ea"/>
              </a:rPr>
              <a:t>5. </a:t>
            </a:r>
            <a:r>
              <a:rPr lang="zh-CN" altLang="en-US" sz="2400" b="1" dirty="0" smtClean="0">
                <a:solidFill>
                  <a:srgbClr val="00B0F0"/>
                </a:solidFill>
                <a:latin typeface="+mj-ea"/>
                <a:ea typeface="+mj-ea"/>
              </a:rPr>
              <a:t>颈部的解剖特点</a:t>
            </a:r>
            <a:endParaRPr lang="zh-CN" altLang="en-US" sz="2400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50335" y="65759"/>
            <a:ext cx="1543573" cy="932532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3" name="Text Box 13"/>
          <p:cNvSpPr txBox="1">
            <a:spLocks noChangeArrowheads="1"/>
          </p:cNvSpPr>
          <p:nvPr/>
        </p:nvSpPr>
        <p:spPr bwMode="auto">
          <a:xfrm>
            <a:off x="555227" y="2285611"/>
            <a:ext cx="49664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latin typeface="+mj-ea"/>
                <a:ea typeface="+mj-ea"/>
              </a:rPr>
              <a:t>两侧有纵向排列的大血管和</a:t>
            </a:r>
            <a:r>
              <a:rPr lang="en-US" altLang="zh-CN" sz="2000" b="1" dirty="0" smtClean="0">
                <a:latin typeface="+mj-ea"/>
                <a:ea typeface="+mj-ea"/>
              </a:rPr>
              <a:t>N</a:t>
            </a:r>
            <a:r>
              <a:rPr lang="zh-CN" altLang="en-US" sz="2000" b="1" dirty="0" smtClean="0">
                <a:latin typeface="+mj-ea"/>
                <a:ea typeface="+mj-ea"/>
              </a:rPr>
              <a:t>，淋巴丰富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551734" y="1817762"/>
            <a:ext cx="60660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latin typeface="+mj-ea"/>
                <a:ea typeface="+mj-ea"/>
              </a:rPr>
              <a:t>以脊柱颈部为支柱，前方正中有呼吸道和消化道颈</a:t>
            </a:r>
            <a:endParaRPr lang="zh-CN" altLang="en-US" sz="2000" b="1" dirty="0">
              <a:latin typeface="+mj-ea"/>
              <a:ea typeface="+mj-ea"/>
            </a:endParaRPr>
          </a:p>
        </p:txBody>
      </p:sp>
      <p:sp>
        <p:nvSpPr>
          <p:cNvPr id="66" name="Text Box 13"/>
          <p:cNvSpPr txBox="1">
            <a:spLocks noChangeArrowheads="1"/>
          </p:cNvSpPr>
          <p:nvPr/>
        </p:nvSpPr>
        <p:spPr bwMode="auto">
          <a:xfrm>
            <a:off x="556625" y="2732906"/>
            <a:ext cx="52229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latin typeface="+mj-ea"/>
                <a:ea typeface="+mj-ea"/>
              </a:rPr>
              <a:t>颈根部有胸膜顶、肺尖以及斜行的血管、</a:t>
            </a:r>
            <a:r>
              <a:rPr lang="en-US" altLang="zh-CN" sz="2000" b="1" dirty="0" smtClean="0">
                <a:latin typeface="+mj-ea"/>
                <a:ea typeface="+mj-ea"/>
              </a:rPr>
              <a:t>N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68" name="Text Box 13"/>
          <p:cNvSpPr txBox="1">
            <a:spLocks noChangeArrowheads="1"/>
          </p:cNvSpPr>
          <p:nvPr/>
        </p:nvSpPr>
        <p:spPr bwMode="auto">
          <a:xfrm>
            <a:off x="559574" y="3186985"/>
            <a:ext cx="73597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sz="2000" b="1" dirty="0" smtClean="0">
                <a:latin typeface="+mj-ea"/>
                <a:ea typeface="+mj-ea"/>
              </a:rPr>
              <a:t>筋膜：筋膜鞘（器官鞘、血管</a:t>
            </a:r>
            <a:r>
              <a:rPr lang="en-US" altLang="zh-CN" sz="2000" b="1" dirty="0" smtClean="0">
                <a:latin typeface="+mj-ea"/>
                <a:ea typeface="+mj-ea"/>
              </a:rPr>
              <a:t>N</a:t>
            </a:r>
            <a:r>
              <a:rPr lang="zh-CN" altLang="en-US" sz="2000" b="1" dirty="0" smtClean="0">
                <a:latin typeface="+mj-ea"/>
                <a:ea typeface="+mj-ea"/>
              </a:rPr>
              <a:t>鞘、</a:t>
            </a:r>
            <a:r>
              <a:rPr lang="en-US" altLang="zh-CN" sz="2000" b="1" dirty="0" smtClean="0">
                <a:latin typeface="+mj-ea"/>
                <a:ea typeface="+mj-ea"/>
              </a:rPr>
              <a:t>V</a:t>
            </a:r>
            <a:r>
              <a:rPr lang="zh-CN" altLang="en-US" sz="2000" b="1" dirty="0" smtClean="0">
                <a:latin typeface="+mj-ea"/>
                <a:ea typeface="+mj-ea"/>
              </a:rPr>
              <a:t>鞘、肌鞘）和筋膜间隙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71" name="Text Box 13"/>
          <p:cNvSpPr txBox="1">
            <a:spLocks noChangeArrowheads="1"/>
          </p:cNvSpPr>
          <p:nvPr/>
        </p:nvSpPr>
        <p:spPr bwMode="auto">
          <a:xfrm>
            <a:off x="560972" y="3642989"/>
            <a:ext cx="60660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latin typeface="+mj-ea"/>
                <a:ea typeface="+mj-ea"/>
              </a:rPr>
              <a:t>颈部肌肉数目多，大小不一，形态复杂，层次较多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74" name="Text Box 13"/>
          <p:cNvSpPr txBox="1">
            <a:spLocks noChangeArrowheads="1"/>
          </p:cNvSpPr>
          <p:nvPr/>
        </p:nvSpPr>
        <p:spPr bwMode="auto">
          <a:xfrm>
            <a:off x="556610" y="4091495"/>
            <a:ext cx="50337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latin typeface="+mj-ea"/>
                <a:ea typeface="+mj-ea"/>
              </a:rPr>
              <a:t>颈部器官及血管在头颈运动时位置不固定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6" grpId="0"/>
      <p:bldP spid="68" grpId="0"/>
      <p:bldP spid="71" grpId="0"/>
      <p:bldP spid="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教学资源\精品课程建设资料(解剖学）\精品课程图片\运动系统\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4279" y="622119"/>
            <a:ext cx="5543550" cy="5753100"/>
          </a:xfrm>
          <a:prstGeom prst="rect">
            <a:avLst/>
          </a:prstGeom>
          <a:noFill/>
        </p:spPr>
      </p:pic>
      <p:cxnSp>
        <p:nvCxnSpPr>
          <p:cNvPr id="4" name="直接连接符 3"/>
          <p:cNvCxnSpPr/>
          <p:nvPr/>
        </p:nvCxnSpPr>
        <p:spPr>
          <a:xfrm>
            <a:off x="1932495" y="806587"/>
            <a:ext cx="10259505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2168165" y="264321"/>
            <a:ext cx="4207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第二节  颈部层次结构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06794" y="1078500"/>
            <a:ext cx="2031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B0F0"/>
                </a:solidFill>
                <a:latin typeface="+mj-ea"/>
                <a:ea typeface="+mj-ea"/>
              </a:rPr>
              <a:t>一、浅层结构</a:t>
            </a:r>
            <a:endParaRPr lang="zh-CN" altLang="en-US" sz="2400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50335" y="65759"/>
            <a:ext cx="1543573" cy="932532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3" name="Text Box 13"/>
          <p:cNvSpPr txBox="1">
            <a:spLocks noChangeArrowheads="1"/>
          </p:cNvSpPr>
          <p:nvPr/>
        </p:nvSpPr>
        <p:spPr bwMode="auto">
          <a:xfrm>
            <a:off x="337502" y="3139093"/>
            <a:ext cx="17235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（一）浅静脉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1" name="Text Box 13"/>
          <p:cNvSpPr txBox="1">
            <a:spLocks noChangeArrowheads="1"/>
          </p:cNvSpPr>
          <p:nvPr/>
        </p:nvSpPr>
        <p:spPr bwMode="auto">
          <a:xfrm>
            <a:off x="543554" y="3712661"/>
            <a:ext cx="1340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颈前</a:t>
            </a:r>
            <a:r>
              <a:rPr lang="en-US" altLang="zh-CN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V</a:t>
            </a:r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endParaRPr lang="zh-CN" altLang="en-US" sz="20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4" name="Text Box 13"/>
          <p:cNvSpPr txBox="1">
            <a:spLocks noChangeArrowheads="1"/>
          </p:cNvSpPr>
          <p:nvPr/>
        </p:nvSpPr>
        <p:spPr bwMode="auto">
          <a:xfrm>
            <a:off x="547901" y="4300511"/>
            <a:ext cx="1340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颈外</a:t>
            </a:r>
            <a:r>
              <a:rPr lang="en-US" altLang="zh-CN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V</a:t>
            </a:r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endParaRPr lang="zh-CN" altLang="en-US" sz="20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1691749" y="3718198"/>
            <a:ext cx="36279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汇入颈外</a:t>
            </a:r>
            <a:r>
              <a:rPr lang="en-US" altLang="zh-CN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V</a:t>
            </a:r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，两侧借颈</a:t>
            </a:r>
            <a:r>
              <a:rPr lang="en-US" altLang="zh-CN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V</a:t>
            </a:r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弓相连</a:t>
            </a:r>
            <a:endParaRPr lang="zh-CN" altLang="en-US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620678" y="2096223"/>
            <a:ext cx="6415840" cy="85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buFont typeface="Wingdings" pitchFamily="2" charset="2"/>
              <a:buChar char="Ø"/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该肌深方的浅筋膜内有颈前静脉、颈静脉弓、颈外静脉、颈外侧浅淋巴结、颈丛的</a:t>
            </a:r>
            <a:r>
              <a:rPr lang="en-US" sz="2000" b="1" dirty="0" smtClean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个皮支、面神经的颈支</a:t>
            </a:r>
            <a:endParaRPr lang="zh-CN" altLang="en-US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617185" y="1684079"/>
            <a:ext cx="37224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皮纹横向，脂肪层内有颈阔肌</a:t>
            </a:r>
            <a:endParaRPr lang="zh-CN" altLang="en-US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Text Box 13"/>
          <p:cNvSpPr txBox="1">
            <a:spLocks noChangeArrowheads="1"/>
          </p:cNvSpPr>
          <p:nvPr/>
        </p:nvSpPr>
        <p:spPr bwMode="auto">
          <a:xfrm>
            <a:off x="1997921" y="5332528"/>
            <a:ext cx="1649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汇合为颈外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V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77" name="Text Box 13"/>
          <p:cNvSpPr txBox="1">
            <a:spLocks noChangeArrowheads="1"/>
          </p:cNvSpPr>
          <p:nvPr/>
        </p:nvSpPr>
        <p:spPr bwMode="auto">
          <a:xfrm>
            <a:off x="700316" y="4818668"/>
            <a:ext cx="11368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下颌后</a:t>
            </a: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V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9" name="Text Box 13"/>
          <p:cNvSpPr txBox="1">
            <a:spLocks noChangeArrowheads="1"/>
          </p:cNvSpPr>
          <p:nvPr/>
        </p:nvSpPr>
        <p:spPr bwMode="auto">
          <a:xfrm>
            <a:off x="703265" y="5272747"/>
            <a:ext cx="8803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耳后</a:t>
            </a: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V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0" name="Text Box 13"/>
          <p:cNvSpPr txBox="1">
            <a:spLocks noChangeArrowheads="1"/>
          </p:cNvSpPr>
          <p:nvPr/>
        </p:nvSpPr>
        <p:spPr bwMode="auto">
          <a:xfrm>
            <a:off x="704663" y="5728751"/>
            <a:ext cx="6238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枕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V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84" name="AutoShape 21"/>
          <p:cNvSpPr>
            <a:spLocks/>
          </p:cNvSpPr>
          <p:nvPr/>
        </p:nvSpPr>
        <p:spPr bwMode="auto">
          <a:xfrm flipH="1">
            <a:off x="1825216" y="5109812"/>
            <a:ext cx="108000" cy="864000"/>
          </a:xfrm>
          <a:prstGeom prst="leftBrace">
            <a:avLst>
              <a:gd name="adj1" fmla="val 75000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5" name="Text Box 13"/>
          <p:cNvSpPr txBox="1">
            <a:spLocks noChangeArrowheads="1"/>
          </p:cNvSpPr>
          <p:nvPr/>
        </p:nvSpPr>
        <p:spPr bwMode="auto">
          <a:xfrm>
            <a:off x="5851646" y="5336875"/>
            <a:ext cx="23455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汇入锁骨下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V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或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V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角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cxnSp>
        <p:nvCxnSpPr>
          <p:cNvPr id="87" name="直接箭头连接符 86"/>
          <p:cNvCxnSpPr/>
          <p:nvPr/>
        </p:nvCxnSpPr>
        <p:spPr>
          <a:xfrm>
            <a:off x="3683723" y="5556055"/>
            <a:ext cx="2196000" cy="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 Box 13"/>
          <p:cNvSpPr txBox="1">
            <a:spLocks noChangeArrowheads="1"/>
          </p:cNvSpPr>
          <p:nvPr/>
        </p:nvSpPr>
        <p:spPr bwMode="auto">
          <a:xfrm>
            <a:off x="3643978" y="5193187"/>
            <a:ext cx="2031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solidFill>
                  <a:schemeClr val="tx2"/>
                </a:solidFill>
                <a:latin typeface="+mj-ea"/>
                <a:ea typeface="+mj-ea"/>
              </a:rPr>
              <a:t>胸锁乳突肌浅面下行</a:t>
            </a:r>
            <a:endParaRPr lang="zh-CN" altLang="en-US" sz="16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89" name="Text Box 13"/>
          <p:cNvSpPr txBox="1">
            <a:spLocks noChangeArrowheads="1"/>
          </p:cNvSpPr>
          <p:nvPr/>
        </p:nvSpPr>
        <p:spPr bwMode="auto">
          <a:xfrm>
            <a:off x="3657034" y="5580730"/>
            <a:ext cx="22365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solidFill>
                  <a:schemeClr val="tx2"/>
                </a:solidFill>
                <a:latin typeface="+mj-ea"/>
                <a:ea typeface="+mj-ea"/>
              </a:rPr>
              <a:t>锁骨中点上方穿深筋膜</a:t>
            </a:r>
            <a:endParaRPr lang="zh-CN" altLang="en-US" sz="16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90" name="矩形 5139"/>
          <p:cNvSpPr>
            <a:spLocks noChangeArrowheads="1"/>
          </p:cNvSpPr>
          <p:nvPr/>
        </p:nvSpPr>
        <p:spPr bwMode="auto">
          <a:xfrm>
            <a:off x="618398" y="6287044"/>
            <a:ext cx="6627133" cy="369332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上腔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V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回心受阻时，颈外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V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扩张；损伤后不易闭合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可致气体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栓塞</a:t>
            </a:r>
            <a:endParaRPr lang="en-US" altLang="ja-JP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71" grpId="0"/>
      <p:bldP spid="74" grpId="0"/>
      <p:bldP spid="52" grpId="0"/>
      <p:bldP spid="65" grpId="0"/>
      <p:bldP spid="67" grpId="0"/>
      <p:bldP spid="60" grpId="0"/>
      <p:bldP spid="77" grpId="0"/>
      <p:bldP spid="79" grpId="0"/>
      <p:bldP spid="80" grpId="0"/>
      <p:bldP spid="84" grpId="0" animBg="1"/>
      <p:bldP spid="85" grpId="0"/>
      <p:bldP spid="88" grpId="0"/>
      <p:bldP spid="89" grpId="0"/>
      <p:bldP spid="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932495" y="806587"/>
            <a:ext cx="10259505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2168165" y="264321"/>
            <a:ext cx="4207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第二节  颈部层次结构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06794" y="1078500"/>
            <a:ext cx="2031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B0F0"/>
                </a:solidFill>
                <a:latin typeface="+mj-ea"/>
                <a:ea typeface="+mj-ea"/>
              </a:rPr>
              <a:t>一、浅层结构</a:t>
            </a:r>
            <a:endParaRPr lang="zh-CN" altLang="en-US" sz="2400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50335" y="65759"/>
            <a:ext cx="1543573" cy="932532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351427" y="1634873"/>
            <a:ext cx="1467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（二）神经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1" name="Text Box 13"/>
          <p:cNvSpPr txBox="1">
            <a:spLocks noChangeArrowheads="1"/>
          </p:cNvSpPr>
          <p:nvPr/>
        </p:nvSpPr>
        <p:spPr bwMode="auto">
          <a:xfrm>
            <a:off x="543554" y="2110205"/>
            <a:ext cx="1670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颈丛皮支：</a:t>
            </a:r>
            <a:endParaRPr lang="zh-CN" altLang="en-US" sz="20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4" name="Text Box 13"/>
          <p:cNvSpPr txBox="1">
            <a:spLocks noChangeArrowheads="1"/>
          </p:cNvSpPr>
          <p:nvPr/>
        </p:nvSpPr>
        <p:spPr bwMode="auto">
          <a:xfrm>
            <a:off x="547901" y="4640162"/>
            <a:ext cx="16321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面</a:t>
            </a:r>
            <a:r>
              <a:rPr lang="en-US" altLang="zh-CN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N</a:t>
            </a:r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颈支：</a:t>
            </a:r>
            <a:endParaRPr lang="zh-CN" altLang="en-US" sz="20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Text Box 13"/>
          <p:cNvSpPr txBox="1">
            <a:spLocks noChangeArrowheads="1"/>
          </p:cNvSpPr>
          <p:nvPr/>
        </p:nvSpPr>
        <p:spPr bwMode="auto">
          <a:xfrm>
            <a:off x="2024050" y="4635856"/>
            <a:ext cx="1467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支配颈阔肌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85" name="Text Box 13"/>
          <p:cNvSpPr txBox="1">
            <a:spLocks noChangeArrowheads="1"/>
          </p:cNvSpPr>
          <p:nvPr/>
        </p:nvSpPr>
        <p:spPr bwMode="auto">
          <a:xfrm>
            <a:off x="2037293" y="2106008"/>
            <a:ext cx="50577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胸锁乳突肌后缘中点浅出，放射状发出分支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803442" y="2638313"/>
            <a:ext cx="9156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枕小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N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804840" y="3050772"/>
            <a:ext cx="9156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耳大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N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807789" y="3888047"/>
            <a:ext cx="11721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锁骨上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N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804296" y="3472452"/>
            <a:ext cx="9156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颈横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N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pic>
        <p:nvPicPr>
          <p:cNvPr id="49" name="图片 12292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7713" y="-6539"/>
            <a:ext cx="5141232" cy="45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图片 12296" descr="颈丛皮支"/>
          <p:cNvPicPr>
            <a:picLocks noChangeAspect="1" noChangeArrowheads="1"/>
          </p:cNvPicPr>
          <p:nvPr/>
        </p:nvPicPr>
        <p:blipFill>
          <a:blip r:embed="rId4">
            <a:lum bright="-6000" contrast="36000"/>
          </a:blip>
          <a:srcRect/>
          <a:stretch>
            <a:fillRect/>
          </a:stretch>
        </p:blipFill>
        <p:spPr bwMode="auto">
          <a:xfrm>
            <a:off x="6837120" y="2238103"/>
            <a:ext cx="5354880" cy="461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椭圆 50"/>
          <p:cNvSpPr/>
          <p:nvPr/>
        </p:nvSpPr>
        <p:spPr>
          <a:xfrm>
            <a:off x="8630194" y="3509554"/>
            <a:ext cx="365760" cy="32221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71" grpId="0"/>
      <p:bldP spid="74" grpId="0"/>
      <p:bldP spid="60" grpId="0"/>
      <p:bldP spid="85" grpId="0"/>
      <p:bldP spid="36" grpId="0"/>
      <p:bldP spid="39" grpId="0"/>
      <p:bldP spid="47" grpId="0"/>
      <p:bldP spid="48" grpId="0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932495" y="806587"/>
            <a:ext cx="10259505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2168165" y="264321"/>
            <a:ext cx="4207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第二节  颈部层次结构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06794" y="1078500"/>
            <a:ext cx="32624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B0F0"/>
                </a:solidFill>
                <a:latin typeface="+mj-ea"/>
                <a:ea typeface="+mj-ea"/>
              </a:rPr>
              <a:t>二、颈筋膜及筋膜间隙</a:t>
            </a:r>
            <a:endParaRPr lang="zh-CN" altLang="en-US" sz="2400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50335" y="65759"/>
            <a:ext cx="1543573" cy="932532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3" name="Text Box 13"/>
          <p:cNvSpPr txBox="1">
            <a:spLocks noChangeArrowheads="1"/>
          </p:cNvSpPr>
          <p:nvPr/>
        </p:nvSpPr>
        <p:spPr bwMode="auto">
          <a:xfrm>
            <a:off x="337502" y="2921368"/>
            <a:ext cx="17235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（一）颈筋膜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1" name="Text Box 13"/>
          <p:cNvSpPr txBox="1">
            <a:spLocks noChangeArrowheads="1"/>
          </p:cNvSpPr>
          <p:nvPr/>
        </p:nvSpPr>
        <p:spPr bwMode="auto">
          <a:xfrm>
            <a:off x="412919" y="3843296"/>
            <a:ext cx="18822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）连续关系</a:t>
            </a:r>
            <a:endParaRPr lang="zh-CN" altLang="en-US" sz="20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620678" y="2401038"/>
            <a:ext cx="641584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分为浅、中、深</a:t>
            </a:r>
            <a:r>
              <a:rPr lang="en-US" altLang="zh-CN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层，层间有</a:t>
            </a:r>
            <a:r>
              <a:rPr lang="en-US" altLang="zh-CN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L.C.T</a:t>
            </a:r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充填的筋膜间隙</a:t>
            </a:r>
            <a:endParaRPr lang="zh-CN" altLang="en-US" sz="20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617185" y="1988894"/>
            <a:ext cx="52613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颈深筋膜的统称，包裹颈、项部的肌和器官</a:t>
            </a:r>
            <a:endParaRPr lang="zh-CN" altLang="en-US" sz="20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612823" y="1566500"/>
            <a:ext cx="32095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位于浅筋膜和颈阔肌深面</a:t>
            </a:r>
            <a:endParaRPr lang="zh-CN" altLang="en-US" sz="20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547901" y="3359939"/>
            <a:ext cx="23246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浅层 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– 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封套筋膜</a:t>
            </a:r>
            <a:endParaRPr lang="zh-CN" altLang="en-US" sz="20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707636" y="4345197"/>
            <a:ext cx="32095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向上：附于头、颈交界线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709034" y="4783783"/>
            <a:ext cx="39789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向下：附于颈与胸、上肢交界线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703274" y="5612349"/>
            <a:ext cx="29097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向后：项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lig.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和</a:t>
            </a:r>
            <a:r>
              <a:rPr lang="en-US" altLang="zh-CN" sz="2000" b="1" dirty="0" smtClean="0">
                <a:solidFill>
                  <a:schemeClr val="tx2"/>
                </a:solidFill>
                <a:latin typeface="+mj-ea"/>
                <a:ea typeface="+mj-ea"/>
              </a:rPr>
              <a:t>C7</a:t>
            </a: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棘突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708490" y="5196754"/>
            <a:ext cx="21836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tx2"/>
                </a:solidFill>
                <a:latin typeface="+mj-ea"/>
                <a:ea typeface="+mj-ea"/>
              </a:rPr>
              <a:t>向前：左右连续</a:t>
            </a:r>
            <a:endParaRPr lang="zh-CN" altLang="en-US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pic>
        <p:nvPicPr>
          <p:cNvPr id="51" name="图片 64529" descr="颈筋膜2"/>
          <p:cNvPicPr>
            <a:picLocks noChangeAspect="1" noChangeArrowheads="1"/>
          </p:cNvPicPr>
          <p:nvPr/>
        </p:nvPicPr>
        <p:blipFill>
          <a:blip r:embed="rId3">
            <a:lum bright="-18000" contrast="36000"/>
          </a:blip>
          <a:srcRect/>
          <a:stretch>
            <a:fillRect/>
          </a:stretch>
        </p:blipFill>
        <p:spPr bwMode="auto">
          <a:xfrm>
            <a:off x="6694765" y="853441"/>
            <a:ext cx="5331772" cy="479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市镇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11635</TotalTime>
  <Words>4070</Words>
  <Application>Microsoft Office PowerPoint</Application>
  <PresentationFormat>自定义</PresentationFormat>
  <Paragraphs>733</Paragraphs>
  <Slides>45</Slides>
  <Notes>39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45</vt:i4>
      </vt:variant>
    </vt:vector>
  </HeadingPairs>
  <TitlesOfParts>
    <vt:vector size="46" baseType="lpstr">
      <vt:lpstr>流畅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公开课开题报告</dc:title>
  <dc:creator>第一PPT模板网-WWW.1PPT.COM</dc:creator>
  <cp:keywords>第一PPT模板网-WWW.1PPT.COM</cp:keywords>
  <cp:lastModifiedBy>Windows 用户</cp:lastModifiedBy>
  <cp:revision>921</cp:revision>
  <dcterms:created xsi:type="dcterms:W3CDTF">2016-04-09T13:02:00Z</dcterms:created>
  <dcterms:modified xsi:type="dcterms:W3CDTF">2019-03-12T07:51:51Z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