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0" r:id="rId2"/>
    <p:sldId id="437" r:id="rId3"/>
    <p:sldId id="452" r:id="rId4"/>
    <p:sldId id="453" r:id="rId5"/>
    <p:sldId id="454" r:id="rId6"/>
    <p:sldId id="456" r:id="rId7"/>
    <p:sldId id="455" r:id="rId8"/>
    <p:sldId id="466" r:id="rId9"/>
    <p:sldId id="467" r:id="rId10"/>
    <p:sldId id="468" r:id="rId11"/>
    <p:sldId id="457" r:id="rId12"/>
    <p:sldId id="459" r:id="rId13"/>
    <p:sldId id="460" r:id="rId14"/>
    <p:sldId id="458" r:id="rId15"/>
    <p:sldId id="471" r:id="rId16"/>
    <p:sldId id="461" r:id="rId17"/>
    <p:sldId id="464" r:id="rId18"/>
    <p:sldId id="463" r:id="rId19"/>
    <p:sldId id="462" r:id="rId20"/>
    <p:sldId id="470" r:id="rId21"/>
    <p:sldId id="472" r:id="rId22"/>
    <p:sldId id="473" r:id="rId23"/>
    <p:sldId id="475" r:id="rId24"/>
  </p:sldIdLst>
  <p:sldSz cx="9144000" cy="5143500" type="screen16x9"/>
  <p:notesSz cx="6858000" cy="9144000"/>
  <p:defaultTextStyle>
    <a:defPPr>
      <a:defRPr lang="zh-CN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BD2"/>
    <a:srgbClr val="00B0F0"/>
    <a:srgbClr val="00FF00"/>
    <a:srgbClr val="FFFFFF"/>
    <a:srgbClr val="E46C0A"/>
    <a:srgbClr val="D56509"/>
    <a:srgbClr val="FF4F4F"/>
    <a:srgbClr val="7F7F7F"/>
    <a:srgbClr val="7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6133" autoAdjust="0"/>
  </p:normalViewPr>
  <p:slideViewPr>
    <p:cSldViewPr>
      <p:cViewPr>
        <p:scale>
          <a:sx n="75" d="100"/>
          <a:sy n="75" d="100"/>
        </p:scale>
        <p:origin x="-1140" y="-354"/>
      </p:cViewPr>
      <p:guideLst>
        <p:guide orient="horz" pos="1620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894A-85C6-42BE-A781-F38E161C47B7}" type="datetimeFigureOut">
              <a:rPr lang="zh-CN" altLang="en-US" smtClean="0"/>
              <a:pPr/>
              <a:t>2018/1/10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CD4C-1866-43AB-97B7-8683EF6A5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2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标题页要按照文件要求来写上相应的信息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/>
          <p:cNvSpPr/>
          <p:nvPr userDrawn="1"/>
        </p:nvSpPr>
        <p:spPr>
          <a:xfrm flipH="1">
            <a:off x="7703515" y="789552"/>
            <a:ext cx="191732" cy="162018"/>
          </a:xfrm>
          <a:prstGeom prst="rtTriangle">
            <a:avLst/>
          </a:prstGeom>
          <a:solidFill>
            <a:srgbClr val="FF5050">
              <a:alpha val="64706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22" name="矩形 21"/>
          <p:cNvSpPr/>
          <p:nvPr userDrawn="1"/>
        </p:nvSpPr>
        <p:spPr>
          <a:xfrm>
            <a:off x="0" y="951570"/>
            <a:ext cx="9144000" cy="2112522"/>
          </a:xfrm>
          <a:prstGeom prst="rect">
            <a:avLst/>
          </a:prstGeom>
          <a:solidFill>
            <a:srgbClr val="009BD2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>
              <a:solidFill>
                <a:srgbClr val="0070C0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7895248" y="789552"/>
            <a:ext cx="672156" cy="2430270"/>
          </a:xfrm>
          <a:prstGeom prst="rect">
            <a:avLst/>
          </a:prstGeom>
          <a:solidFill>
            <a:srgbClr val="7030A0">
              <a:alpha val="65098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pic>
        <p:nvPicPr>
          <p:cNvPr id="26" name="Picture 2" descr="C:\Users\user\Desktop\未标题-1 拷贝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95488"/>
            <a:ext cx="1680234" cy="36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直角三角形 26"/>
          <p:cNvSpPr/>
          <p:nvPr userDrawn="1"/>
        </p:nvSpPr>
        <p:spPr>
          <a:xfrm flipH="1" flipV="1">
            <a:off x="7703515" y="3064092"/>
            <a:ext cx="191732" cy="155730"/>
          </a:xfrm>
          <a:prstGeom prst="rtTriangle">
            <a:avLst/>
          </a:prstGeom>
          <a:solidFill>
            <a:srgbClr val="FF5050">
              <a:alpha val="64706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66754" y="936102"/>
            <a:ext cx="500650" cy="2715769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高中物理必修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2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4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4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9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2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4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0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/>
          <p:cNvSpPr/>
          <p:nvPr userDrawn="1"/>
        </p:nvSpPr>
        <p:spPr>
          <a:xfrm flipH="1">
            <a:off x="7703515" y="1113588"/>
            <a:ext cx="191732" cy="162018"/>
          </a:xfrm>
          <a:prstGeom prst="rtTriangle">
            <a:avLst/>
          </a:prstGeom>
          <a:solidFill>
            <a:srgbClr val="FF5050">
              <a:alpha val="64706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22" name="矩形 21"/>
          <p:cNvSpPr/>
          <p:nvPr userDrawn="1"/>
        </p:nvSpPr>
        <p:spPr>
          <a:xfrm>
            <a:off x="0" y="1275606"/>
            <a:ext cx="9144000" cy="21125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24" name="矩形 23"/>
          <p:cNvSpPr/>
          <p:nvPr userDrawn="1"/>
        </p:nvSpPr>
        <p:spPr>
          <a:xfrm>
            <a:off x="7895248" y="1113588"/>
            <a:ext cx="672156" cy="2430270"/>
          </a:xfrm>
          <a:prstGeom prst="rect">
            <a:avLst/>
          </a:prstGeom>
          <a:solidFill>
            <a:srgbClr val="7030A0">
              <a:alpha val="65098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27" name="直角三角形 26"/>
          <p:cNvSpPr/>
          <p:nvPr userDrawn="1"/>
        </p:nvSpPr>
        <p:spPr>
          <a:xfrm flipH="1" flipV="1">
            <a:off x="7703515" y="3388128"/>
            <a:ext cx="191732" cy="155730"/>
          </a:xfrm>
          <a:prstGeom prst="rtTriangle">
            <a:avLst/>
          </a:prstGeom>
          <a:solidFill>
            <a:srgbClr val="FF5050">
              <a:alpha val="64706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en-US" sz="13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31790" y="1224134"/>
            <a:ext cx="500650" cy="2715769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高中物理必修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118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2519693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9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31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51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9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50" r:id="rId4"/>
    <p:sldLayoutId id="2147483678" r:id="rId5"/>
    <p:sldLayoutId id="2147483679" r:id="rId6"/>
    <p:sldLayoutId id="2147483661" r:id="rId7"/>
    <p:sldLayoutId id="2147483676" r:id="rId8"/>
    <p:sldLayoutId id="2147483677" r:id="rId9"/>
    <p:sldLayoutId id="2147483651" r:id="rId10"/>
    <p:sldLayoutId id="2147483669" r:id="rId11"/>
    <p:sldLayoutId id="2147483662" r:id="rId12"/>
    <p:sldLayoutId id="2147483670" r:id="rId13"/>
    <p:sldLayoutId id="2147483652" r:id="rId14"/>
    <p:sldLayoutId id="2147483663" r:id="rId15"/>
    <p:sldLayoutId id="2147483674" r:id="rId16"/>
    <p:sldLayoutId id="2147483672" r:id="rId17"/>
    <p:sldLayoutId id="2147483671" r:id="rId18"/>
    <p:sldLayoutId id="2147483673" r:id="rId19"/>
  </p:sldLayoutIdLst>
  <p:timing>
    <p:tnLst>
      <p:par>
        <p:cTn id="1" dur="indefinite" restart="never" nodeType="tmRoot"/>
      </p:par>
    </p:tnLst>
  </p:timing>
  <p:txStyles>
    <p:titleStyle>
      <a:lvl1pPr algn="ctr" defTabSz="68549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2" indent="-257062" algn="l" defTabSz="6854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61" indent="-214218" algn="l" defTabSz="68549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67" indent="-171374" algn="l" defTabSz="68549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4" algn="l" defTabSz="68549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3" indent="-171374" algn="l" defTabSz="68549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3" indent="-171374" algn="l" defTabSz="68549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48" indent="-171374" algn="l" defTabSz="68549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4" indent="-171374" algn="l" defTabSz="68549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44" indent="-171374" algn="l" defTabSz="68549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3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3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38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4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34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77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3" algn="l" defTabSz="6854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L164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CL166.t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67744" y="1955056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牛顿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运动定律综合运用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7904" y="3904692"/>
            <a:ext cx="341151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9BD2"/>
                </a:solidFill>
                <a:latin typeface="微软雅黑" pitchFamily="34" charset="-122"/>
                <a:ea typeface="微软雅黑" pitchFamily="34" charset="-122"/>
              </a:rPr>
              <a:t>江西师大附中     杨志华</a:t>
            </a:r>
          </a:p>
        </p:txBody>
      </p:sp>
    </p:spTree>
    <p:extLst>
      <p:ext uri="{BB962C8B-B14F-4D97-AF65-F5344CB8AC3E}">
        <p14:creationId xmlns:p14="http://schemas.microsoft.com/office/powerpoint/2010/main" val="15718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为固定在小车上的水平横杆，木块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穿在水平横杆上，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又通过轻绳悬吊着一个小铁球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，此时小车以大小为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的加速度向右做匀加速运动，而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均相对小车静止，轻绳与竖直方向的夹角为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，若小车的加速度逐渐增大，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始终和小车保持相对静止，当加速度增加到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后，则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)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．横杆对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的摩擦力增加到原来的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倍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．横杆对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的弹力保持不变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．轻绳与竖直方向的夹角增加到原来的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倍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．轻绳的拉力增加到原来的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倍</a:t>
            </a:r>
          </a:p>
          <a:p>
            <a:r>
              <a:rPr lang="en-US" altLang="zh-CN" sz="2000" dirty="0"/>
              <a:t> </a:t>
            </a:r>
            <a:endParaRPr lang="zh-CN" altLang="zh-CN" sz="2000" dirty="0"/>
          </a:p>
        </p:txBody>
      </p:sp>
      <p:pic>
        <p:nvPicPr>
          <p:cNvPr id="8194" name="Picture 80" descr="CL164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05" y="2536688"/>
            <a:ext cx="2488140" cy="16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如图所示，小车质量均为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，光滑小球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，绳的质量不计，水平地面光滑。要使小球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随车一起匀加速运动（相对位置如图所示），则施于小车的水平拉力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各是多少？（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已知）</a:t>
            </a: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8" y="2427734"/>
            <a:ext cx="7488832" cy="144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9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从滑槽某一不变的高度滑下后以滑上粗糙的水平传送带上，传送带静止不动时，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滑至传送带最右端的速度为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，时间为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若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传送带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顺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时针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转动，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滑至传送带最右端速度 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，需时间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可能有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&gt;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2,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&lt; 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&lt; 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&gt;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&gt; 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,t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&gt; t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= 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,t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=t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571750"/>
            <a:ext cx="2781849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12.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图所示，质量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8.0 kg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的小车停放在光滑水平面上。在小车右端施加一个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8.0 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的水平恒力。当小车向右运动的速度达到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3.0 m/s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时，在其右端轻轻放上一个质量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2.0 kg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的小物块（初速为零），物块与小车间的动摩擦因数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0.20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，假定小车足够长。求：（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）经多长时间物块停止在小车上相对滑动？（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）小物块从放在车上开始，经过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3.0 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，通过的位移是多少？（取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 m/s</a:t>
            </a:r>
            <a:r>
              <a:rPr lang="en-US" altLang="zh-CN" sz="2000" baseline="30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96587"/>
            <a:ext cx="2642220" cy="9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6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909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如图所示，水平面上有一固定着轻质定滑轮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的木块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，它的上表面与水平面平行，它的右侧是一个倾角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的斜面。放置在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上的物体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和物体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通过一轻质细绳相连，细绳的一部分与水平面平行，另一部分与斜面平行。现对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施加一水平向右的恒力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，使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恰好保持相对静止。已知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的质量均为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，重力加速度为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，不计一切摩擦，求恒力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的大小。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(sin37°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0.6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cos37°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0.8)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CL166.tif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9822"/>
            <a:ext cx="3407668" cy="1311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7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14.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根劲度系数为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、质量不计的轻弹簧上端固定，下端系一质量为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的物块，有一水平的木板将物块托住，并使弹簧处于自然长度，如图所示．现让木板由静止开始以加速度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a(a&lt;g)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匀加速向下移动，经过多长时间木板与物块分离？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72" b="13333"/>
          <a:stretch>
            <a:fillRect/>
          </a:stretch>
        </p:blipFill>
        <p:spPr bwMode="auto">
          <a:xfrm>
            <a:off x="5828072" y="2240136"/>
            <a:ext cx="1726369" cy="197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如图甲所示为学校操场上一质量不计的竖直滑杆，滑杆上端固定，下端悬空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为了研究学生沿杆的下滑情况，在杆顶部装有一拉力传感器，可显示杆顶端所受拉力的大小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现有一学生（可视为质点）从上端由静止开始滑下，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 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末滑到杆底时速度恰好为零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以学生开始下滑时刻为计时起点，传感器显示的拉力随时间变化情况如图乙所示，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 m/s</a:t>
            </a:r>
            <a:r>
              <a:rPr lang="en-US" altLang="zh-CN" sz="2000" baseline="30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。求：</a:t>
            </a:r>
          </a:p>
          <a:p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）该学生下滑过程中的最大速率；</a:t>
            </a:r>
          </a:p>
          <a:p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）滑杆的长度。</a:t>
            </a:r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</p:txBody>
      </p:sp>
      <p:pic>
        <p:nvPicPr>
          <p:cNvPr id="10" name="图片 9" descr="s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22612"/>
            <a:ext cx="3556998" cy="220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3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656" y="1049818"/>
                <a:ext cx="76937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>
                    <a:latin typeface="微软雅黑" pitchFamily="34" charset="-122"/>
                    <a:ea typeface="微软雅黑" pitchFamily="34" charset="-122"/>
                  </a:rPr>
                  <a:t>16</a:t>
                </a:r>
                <a:r>
                  <a:rPr lang="zh-CN" altLang="zh-CN" sz="2000" dirty="0" smtClean="0">
                    <a:latin typeface="微软雅黑" pitchFamily="34" charset="-122"/>
                    <a:ea typeface="微软雅黑" pitchFamily="34" charset="-122"/>
                  </a:rPr>
                  <a:t>．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如图所示，质量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10 kg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的木楔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ABC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静止于粗糙的水平面上，动摩擦因数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μ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0.02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．楔的倾角为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θ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30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°</m:t>
                    </m:r>
                  </m:oMath>
                </a14:m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，一质量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1.0 kg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的木块从静止开始沿斜面下滑，当滑行路程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s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1.4 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时，其速度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v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＝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1.4 m/s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，在这过程中楔没有动，求地面对楔的摩擦力的大小和方向（</a:t>
                </a:r>
                <a:r>
                  <a:rPr lang="en-US" altLang="zh-CN" sz="2000" i="1" dirty="0">
                    <a:latin typeface="微软雅黑" pitchFamily="34" charset="-122"/>
                    <a:ea typeface="微软雅黑" pitchFamily="34" charset="-122"/>
                  </a:rPr>
                  <a:t>g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取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10 m/s</a:t>
                </a:r>
                <a:r>
                  <a:rPr lang="en-US" altLang="zh-CN" sz="2000" baseline="30000" dirty="0"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）．</a:t>
                </a:r>
              </a:p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 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000" dirty="0"/>
                  <a:t> </a:t>
                </a:r>
                <a:endParaRPr lang="zh-CN" altLang="zh-CN" sz="2000" dirty="0"/>
              </a:p>
              <a:p>
                <a:r>
                  <a:rPr lang="en-US" altLang="zh-CN" sz="2000" dirty="0"/>
                  <a:t> </a:t>
                </a:r>
                <a:endParaRPr lang="zh-CN" altLang="zh-CN" sz="2000" dirty="0"/>
              </a:p>
              <a:p>
                <a:r>
                  <a:rPr lang="en-US" altLang="zh-CN" sz="2000" dirty="0"/>
                  <a:t> 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56" y="1049818"/>
                <a:ext cx="7693768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872" t="-1064" r="-1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80" y="2859782"/>
            <a:ext cx="3304076" cy="15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0124" y="988201"/>
            <a:ext cx="7693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如图所示，皮带轮带动传送带沿逆时针方向以速度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 m/s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匀速运动，两皮带轮之间的距离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，皮带绷紧与水平方向的夹角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。将一可视为质点的小物块无初速地从上端放到传送带上，已知物块与传送带间的动摩擦因数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，物块在皮带上滑过时能在皮带上留下白色痕迹。求物体从下端离开传送带后，传送带上留下的痕迹的长度。（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sin37°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0.6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cos37°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0.8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，取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 m/s</a:t>
            </a:r>
            <a:r>
              <a:rPr lang="en-US" altLang="zh-CN" sz="2000" baseline="30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http://www.hxfdz.com/upload_files/article/56/2_pqjgn__2240221363-8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62" y="2881027"/>
            <a:ext cx="2715846" cy="2121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5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一水平的浅色长传送带上放置一煤块（可视为质点），煤块与传送带之间的动摩擦因数为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。初始时，传送带与煤块都是静止的。现让传送带以恒定的加速度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开始运动，当其速度达到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后，便以此速度做匀速运动。经过一段时间，煤块在传送带上留下了一段黑色痕迹后，煤块相对于传送带不再滑动。求此黑色痕迹的长度。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93614" y="457200"/>
            <a:ext cx="687625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．如图所示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小球质量为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被三根质量不计的弹簧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拉住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弹簧间的夹角均为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1200,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小球平衡时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 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的弹力大小之比为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当剪断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瞬间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小球的加速度大小及方向可能为（        ）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g/2,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竖直向下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 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g/2,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竖直向上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 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g/4,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竖直向下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 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g/4,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竖直向上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5808"/>
            <a:ext cx="20097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．光滑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水平面上有一质量为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、长度为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的木板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，在木板的中点有一质量为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的小木块，木板上表面是粗糙的，它与木块间的动摩擦因数为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．开始时两者均处于静止状态，现在木板的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端加一个水平向右的恒力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，则：</a:t>
            </a:r>
          </a:p>
          <a:p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）木板和木块运动的加速度是多大？</a:t>
            </a:r>
          </a:p>
          <a:p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）若在木板的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端到达距右方距离为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点前，木块能从木板上滑出，则水平向右的恒力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应满足什么条件？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6220"/>
            <a:ext cx="4877678" cy="95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612" y="988201"/>
            <a:ext cx="7693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图所示，将小砝码置于桌面上的薄纸板上，用水平向右的拉力将纸板迅速抽出，砝码的移动很小，几乎观察不到，这就是大家熟悉的惯性演示实验．若砝码和纸板的质量分别为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，各接触面间的动摩擦因数均为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．重力加速度为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</a:t>
            </a:r>
            <a:br>
              <a:rPr lang="zh-CN" altLang="en-US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）当纸板相对砝码运动时，求纸板所受摩擦力的大小；</a:t>
            </a:r>
            <a:br>
              <a:rPr lang="zh-CN" altLang="en-US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）要使纸板相对砝码运动，求所需拉力的大小；</a:t>
            </a:r>
            <a:br>
              <a:rPr lang="zh-CN" altLang="en-US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）本实验中，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m1=0.5kg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m2=0.1kg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μ=0.2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，砝码与纸板左端的距离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d=0.1m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，取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g=10m/s2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．若砝码移动的距离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L=0.002m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，人眼就能感知．为确保实验成功，纸板所需的拉力至少多大？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pic2.mofangge.com/upload/papers/20140610/2014061022095414919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17" y="3992860"/>
            <a:ext cx="2784738" cy="9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612" y="988201"/>
            <a:ext cx="7693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21.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一小圆盘静止在桌布上，位于一方桌的水平面的中央。桌布的一边与桌的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边重合，如图。已知盘与桌布间的动摩擦因数为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，盘与桌面间的动摩擦因数为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μ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。现突然以恒定加速度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将桌布抽离桌面，加速度的方向是水平的且垂直于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边。若圆盘最后未从桌面掉下，则加速度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满足的条件是什么？（以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表示重力加速度）</a:t>
            </a:r>
          </a:p>
          <a:p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gzwl.cooco.net.cn/files/down/test/2010/07/18/18/2010071818543612937287.files/image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5766"/>
            <a:ext cx="30627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612" y="988201"/>
            <a:ext cx="7693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4" y="988201"/>
            <a:ext cx="841979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656" y="1049818"/>
                <a:ext cx="7693768" cy="296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如图所示，光滑水平面上放置质量分别为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和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2m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的四个木块，其中两个质量为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的木块间用可伸长的轻绳相连，木块间的最大静摩擦力</a:t>
                </a:r>
                <a:r>
                  <a:rPr lang="en-US" altLang="zh-CN" sz="2000" dirty="0" err="1">
                    <a:latin typeface="微软雅黑" pitchFamily="34" charset="-122"/>
                    <a:ea typeface="微软雅黑" pitchFamily="34" charset="-122"/>
                  </a:rPr>
                  <a:t>μmg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。现用水平拉力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F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拉其中一个质量为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2m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的木块，使四个木块以同一加速度运动，则轻绳对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的最大拉力为（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        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）</a:t>
                </a:r>
              </a:p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A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/>
                            <a:ea typeface="微软雅黑" pitchFamily="34" charset="-122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μmg</m:t>
                        </m:r>
                      </m:num>
                      <m:den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	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B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/>
                            <a:ea typeface="微软雅黑" pitchFamily="34" charset="-122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μmg</m:t>
                        </m:r>
                      </m:num>
                      <m:den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C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/>
                            <a:ea typeface="微软雅黑" pitchFamily="34" charset="-122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μmg</m:t>
                        </m:r>
                      </m:num>
                      <m:den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	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D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</a:t>
                </a:r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3μmg</a:t>
                </a:r>
                <a:endParaRPr lang="zh-CN" altLang="zh-CN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56" y="1049818"/>
                <a:ext cx="7693768" cy="2962093"/>
              </a:xfrm>
              <a:prstGeom prst="rect">
                <a:avLst/>
              </a:prstGeom>
              <a:blipFill rotWithShape="1">
                <a:blip r:embed="rId2"/>
                <a:stretch>
                  <a:fillRect l="-872" t="-1029" r="-158" b="-2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T2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97" y="2804478"/>
            <a:ext cx="2486644" cy="120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656" y="1049818"/>
                <a:ext cx="7693768" cy="331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．如图所示，在压力传感器的托盘上固定一个倾角为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30°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的光滑斜面，现将一个重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4 N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的物块放在斜面上， 让它自由滑下，则下列说法正确的是（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       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）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A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．测力计的示数和没放物块时相比增大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  <a:ea typeface="微软雅黑" pitchFamily="34" charset="-122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/>
                            <a:ea typeface="微软雅黑" pitchFamily="34" charset="-122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/>
                            <a:ea typeface="微软雅黑" pitchFamily="34" charset="-12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N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B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．测力计的示数和没放物块时相比增大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1N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C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．测力计的示数和没放物块时相比增大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2N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D</a:t>
                </a:r>
                <a:r>
                  <a:rPr lang="zh-CN" altLang="zh-CN" sz="2000" dirty="0">
                    <a:latin typeface="微软雅黑" pitchFamily="34" charset="-122"/>
                    <a:ea typeface="微软雅黑" pitchFamily="34" charset="-122"/>
                  </a:rPr>
                  <a:t>．测力计的示数和没放物块时相比增大</a:t>
                </a:r>
                <a:r>
                  <a:rPr lang="en-US" altLang="zh-CN" sz="2000" dirty="0">
                    <a:latin typeface="微软雅黑" pitchFamily="34" charset="-122"/>
                    <a:ea typeface="微软雅黑" pitchFamily="34" charset="-122"/>
                  </a:rPr>
                  <a:t>3N</a:t>
                </a:r>
                <a:endParaRPr lang="zh-CN" altLang="zh-CN" sz="20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56" y="1049818"/>
                <a:ext cx="7693768" cy="3314754"/>
              </a:xfrm>
              <a:prstGeom prst="rect">
                <a:avLst/>
              </a:prstGeom>
              <a:blipFill rotWithShape="1">
                <a:blip r:embed="rId2"/>
                <a:stretch>
                  <a:fillRect l="-872" b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CHILKAT-CID-0143f57c-493c-f819-8e88-6709bec393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61183"/>
            <a:ext cx="2304256" cy="192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放在物体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的上下表面均与斜面平行，当两者以相同的初速度靠惯性沿光滑固定斜面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向上做匀减速运动时，下列说法正确的是（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受到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的摩擦力沿斜面方向向上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受到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的摩擦力沿斜面方向向下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之间的摩擦力为零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之间是否存在摩擦力取决于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表面的性质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38" y="3276585"/>
            <a:ext cx="2380186" cy="12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叠放在物体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置于光滑水平面上．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质量分别为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6.0 kg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2.0 kg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之间的动摩擦因数为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0.2.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在物体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上施加水平方向的拉力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，开始时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 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，此后逐渐增大，在增大到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45 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的过程中，以下判断正确的是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)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两物体间始终没有相对运动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两物体间从受力开始就有相对运动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当拉力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12 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时，两物体均保持静止状态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两物体开始没有相对运动，当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18 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时，开始相对滑动 </a:t>
            </a:r>
          </a:p>
        </p:txBody>
      </p:sp>
      <p:pic>
        <p:nvPicPr>
          <p:cNvPr id="4097" name="图片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6"/>
          <a:stretch>
            <a:fillRect/>
          </a:stretch>
        </p:blipFill>
        <p:spPr bwMode="auto">
          <a:xfrm>
            <a:off x="5436096" y="3604363"/>
            <a:ext cx="2748673" cy="8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放在正沿平直轨道向右行驶的车厢底板上，并用竖直细绳通过光滑定滑轮连接质量为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的物体，与物体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相连接的绳与竖直方向成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角，则（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．车厢的加速度为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gsinθ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．绳对物体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的拉力为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baseline="-25000" dirty="0">
                <a:latin typeface="微软雅黑" pitchFamily="34" charset="-122"/>
                <a:ea typeface="微软雅黑" pitchFamily="34" charset="-122"/>
              </a:rPr>
              <a:t>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g/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tanθ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．底板对物体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的支持力为（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﹣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．物体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所受底板的摩擦力为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gtanθ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55752"/>
            <a:ext cx="2592288" cy="1756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．如图所示，质量相同的木块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，用轻质弹簧连接处于静止状态，现用水平恒力推木块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，则弹簧在第一次压缩到最短的过程中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速度相同时，加速度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baseline="-25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=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baseline="-25000" dirty="0" err="1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速度相同时，加速度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baseline="-25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baseline="-25000" dirty="0" err="1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</a:t>
            </a: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加速度相同时，速度υ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υ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加速度相同时，速度υ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υ</a:t>
            </a:r>
            <a:r>
              <a:rPr lang="en-US" altLang="zh-CN" sz="2000" baseline="-25000" dirty="0"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zh-CN" sz="2000" baseline="-25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133" descr="2-4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39395"/>
            <a:ext cx="2829765" cy="7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47670" y="898782"/>
            <a:ext cx="5288532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463694" y="493753"/>
            <a:ext cx="0" cy="1717957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382694" y="536633"/>
            <a:ext cx="162000" cy="443150"/>
          </a:xfrm>
          <a:prstGeom prst="rect">
            <a:avLst/>
          </a:prstGeom>
          <a:solidFill>
            <a:srgbClr val="FF6600"/>
          </a:solidFill>
          <a:effectLst/>
        </p:spPr>
        <p:txBody>
          <a:bodyPr lIns="67491" tIns="26999" rIns="67491" bIns="2699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848" fontAlgn="base">
              <a:lnSpc>
                <a:spcPct val="134000"/>
              </a:lnSpc>
              <a:spcBef>
                <a:spcPts val="450"/>
              </a:spcBef>
              <a:spcAft>
                <a:spcPct val="0"/>
              </a:spcAft>
            </a:pP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15"/>
          <p:cNvGrpSpPr/>
          <p:nvPr/>
        </p:nvGrpSpPr>
        <p:grpSpPr>
          <a:xfrm>
            <a:off x="2987824" y="4011911"/>
            <a:ext cx="5890364" cy="562317"/>
            <a:chOff x="3663538" y="4813195"/>
            <a:chExt cx="7853818" cy="749756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457537" y="4813195"/>
              <a:ext cx="59819" cy="726897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16200000">
              <a:off x="7567587" y="1613183"/>
              <a:ext cx="45719" cy="785381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341612"/>
            <a:ext cx="8676456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典型例题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56" y="1049818"/>
            <a:ext cx="769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8.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如图所示，小车的质量为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，人的质量为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，人用恒力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拉绳，若人与车保持相对静止，且地面为光滑的，又不计滑轮与绳的质量，则车对人的摩擦力可能是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	(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79" descr="高考资源网(ks5u.com),中国最大的高考网站,您身边的高考专家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08" y="3488307"/>
            <a:ext cx="2169745" cy="9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3" y="2136700"/>
            <a:ext cx="6714001" cy="13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2100</Words>
  <Application>Microsoft Office PowerPoint</Application>
  <PresentationFormat>全屏显示(16:9)</PresentationFormat>
  <Paragraphs>159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634</cp:revision>
  <dcterms:created xsi:type="dcterms:W3CDTF">2012-10-07T00:28:30Z</dcterms:created>
  <dcterms:modified xsi:type="dcterms:W3CDTF">2018-01-10T07:50:59Z</dcterms:modified>
</cp:coreProperties>
</file>